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Masters/slideMaster1.xml" ContentType="application/vnd.openxmlformats-officedocument.presentationml.slideMaster+xml"/>
  <Override PartName="/ppt/notesSlides/notesSlide12.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5" r:id="rId2"/>
    <p:sldId id="266" r:id="rId3"/>
    <p:sldId id="267" r:id="rId4"/>
    <p:sldId id="268" r:id="rId5"/>
    <p:sldId id="270" r:id="rId6"/>
    <p:sldId id="269" r:id="rId7"/>
    <p:sldId id="272" r:id="rId8"/>
    <p:sldId id="273" r:id="rId9"/>
    <p:sldId id="274" r:id="rId10"/>
    <p:sldId id="261" r:id="rId11"/>
    <p:sldId id="262" r:id="rId12"/>
    <p:sldId id="257" r:id="rId13"/>
    <p:sldId id="258" r:id="rId14"/>
    <p:sldId id="259" r:id="rId15"/>
    <p:sldId id="260" r:id="rId16"/>
    <p:sldId id="27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71079" autoAdjust="0"/>
  </p:normalViewPr>
  <p:slideViewPr>
    <p:cSldViewPr snapToGrid="0">
      <p:cViewPr varScale="1">
        <p:scale>
          <a:sx n="65" d="100"/>
          <a:sy n="65" d="100"/>
        </p:scale>
        <p:origin x="10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8FBB5-8D96-4BB1-BE48-91C8DBC14C01}" type="datetimeFigureOut">
              <a:rPr lang="en-US" smtClean="0"/>
              <a:t>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EF073E-463B-4A72-9EEE-10276DD3A889}" type="slidenum">
              <a:rPr lang="en-US" smtClean="0"/>
              <a:t>‹#›</a:t>
            </a:fld>
            <a:endParaRPr lang="en-US"/>
          </a:p>
        </p:txBody>
      </p:sp>
    </p:spTree>
    <p:extLst>
      <p:ext uri="{BB962C8B-B14F-4D97-AF65-F5344CB8AC3E}">
        <p14:creationId xmlns:p14="http://schemas.microsoft.com/office/powerpoint/2010/main" val="352415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8834DC-8F12-4131-9228-8B700E9E83EE}" type="slidenum">
              <a:rPr lang="en-US" smtClean="0"/>
              <a:t>1</a:t>
            </a:fld>
            <a:endParaRPr lang="en-US" dirty="0"/>
          </a:p>
        </p:txBody>
      </p:sp>
    </p:spTree>
    <p:extLst>
      <p:ext uri="{BB962C8B-B14F-4D97-AF65-F5344CB8AC3E}">
        <p14:creationId xmlns:p14="http://schemas.microsoft.com/office/powerpoint/2010/main" val="2526443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defTabSz="952267">
              <a:defRPr/>
            </a:pPr>
            <a:r>
              <a:rPr lang="en-US" dirty="0" smtClean="0"/>
              <a:t>A project</a:t>
            </a:r>
            <a:r>
              <a:rPr lang="en-US" baseline="0" dirty="0" smtClean="0"/>
              <a:t> must be sponsored to be scored…..</a:t>
            </a:r>
            <a:endParaRPr lang="en-US" dirty="0" smtClean="0"/>
          </a:p>
          <a:p>
            <a:pPr defTabSz="952267">
              <a:defRPr/>
            </a:pPr>
            <a:r>
              <a:rPr lang="en-US" dirty="0" smtClean="0"/>
              <a:t>Area Development</a:t>
            </a:r>
            <a:r>
              <a:rPr lang="en-US" baseline="0" dirty="0" smtClean="0"/>
              <a:t> Districts, Metropolitan Planning Organizations, and KYTC Highway District Offices can sponsor projects for scoring.</a:t>
            </a:r>
          </a:p>
          <a:p>
            <a:pPr defTabSz="952267">
              <a:defRPr/>
            </a:pPr>
            <a:r>
              <a:rPr lang="en-US" baseline="0" dirty="0" smtClean="0"/>
              <a:t>The number of sponsorships for each of those groups is determined by the number of counties, population, and lane miles within the jurisdiction of these agencies.</a:t>
            </a:r>
          </a:p>
          <a:p>
            <a:pPr defTabSz="952267">
              <a:defRPr/>
            </a:pPr>
            <a:r>
              <a:rPr lang="en-US" baseline="0" dirty="0" smtClean="0"/>
              <a:t>For SHIFT 2018 (the first round of SHIFT), this approach allowed for about 1200 projects to be sponsored.</a:t>
            </a:r>
          </a:p>
          <a:p>
            <a:pPr defTabSz="952267">
              <a:defRPr/>
            </a:pPr>
            <a:endParaRPr lang="en-US" dirty="0" smtClean="0"/>
          </a:p>
          <a:p>
            <a:pPr defTabSz="952267">
              <a:defRPr/>
            </a:pPr>
            <a:endParaRPr lang="en-US" dirty="0" smtClean="0"/>
          </a:p>
          <a:p>
            <a:pPr defTabSz="952267">
              <a:defRPr/>
            </a:pPr>
            <a:endParaRPr lang="en-US" dirty="0" smtClean="0"/>
          </a:p>
          <a:p>
            <a:pPr defTabSz="952267">
              <a:defRPr/>
            </a:pPr>
            <a:r>
              <a:rPr lang="en-US" dirty="0" smtClean="0"/>
              <a:t>Sponsorship </a:t>
            </a:r>
            <a:r>
              <a:rPr lang="en-US" dirty="0"/>
              <a:t># =  2*Number of Counties + Population/25000 + Lane Miles/1000</a:t>
            </a:r>
          </a:p>
          <a:p>
            <a:pPr defTabSz="952267">
              <a:defRPr/>
            </a:pPr>
            <a:endParaRPr lang="en-US" dirty="0"/>
          </a:p>
          <a:p>
            <a:pPr defTabSz="952267">
              <a:defRPr/>
            </a:pPr>
            <a:r>
              <a:rPr lang="en-US" dirty="0"/>
              <a:t>Updated to 2010 Census numbers and recalculated numbers for all entities</a:t>
            </a:r>
          </a:p>
          <a:p>
            <a:endParaRPr lang="en-US" dirty="0"/>
          </a:p>
          <a:p>
            <a:r>
              <a:rPr lang="en-US" dirty="0"/>
              <a:t>Data Management provided Public Road Lane miles for all entities</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B8834DC-8F12-4131-9228-8B700E9E83E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69731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 sponsorship period is open you will see a</a:t>
            </a:r>
            <a:r>
              <a:rPr lang="en-US" baseline="0" dirty="0" smtClean="0"/>
              <a:t> green sponsorship tile on the Home screen.  </a:t>
            </a:r>
          </a:p>
          <a:p>
            <a:endParaRPr lang="en-US" baseline="0" dirty="0" smtClean="0"/>
          </a:p>
          <a:p>
            <a:r>
              <a:rPr lang="en-US" baseline="0" dirty="0" smtClean="0"/>
              <a:t>To get to the sponsorship page click on the # ( the tile is not linked, you will need to click on the #)</a:t>
            </a:r>
            <a:endParaRPr lang="en-US" dirty="0"/>
          </a:p>
        </p:txBody>
      </p:sp>
      <p:sp>
        <p:nvSpPr>
          <p:cNvPr id="4" name="Slide Number Placeholder 3"/>
          <p:cNvSpPr>
            <a:spLocks noGrp="1"/>
          </p:cNvSpPr>
          <p:nvPr>
            <p:ph type="sldNum" sz="quarter" idx="10"/>
          </p:nvPr>
        </p:nvSpPr>
        <p:spPr/>
        <p:txBody>
          <a:bodyPr/>
          <a:lstStyle/>
          <a:p>
            <a:fld id="{4CEF073E-463B-4A72-9EEE-10276DD3A889}" type="slidenum">
              <a:rPr lang="en-US" smtClean="0"/>
              <a:t>12</a:t>
            </a:fld>
            <a:endParaRPr lang="en-US"/>
          </a:p>
        </p:txBody>
      </p:sp>
    </p:spTree>
    <p:extLst>
      <p:ext uri="{BB962C8B-B14F-4D97-AF65-F5344CB8AC3E}">
        <p14:creationId xmlns:p14="http://schemas.microsoft.com/office/powerpoint/2010/main" val="705152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sponsorship</a:t>
            </a:r>
            <a:r>
              <a:rPr lang="en-US" baseline="0" dirty="0" smtClean="0"/>
              <a:t> screen will appear.  </a:t>
            </a:r>
          </a:p>
          <a:p>
            <a:r>
              <a:rPr lang="en-US" baseline="0" dirty="0" smtClean="0"/>
              <a:t>The project list will be comprised of projects in your organizational area.  </a:t>
            </a:r>
          </a:p>
          <a:p>
            <a:r>
              <a:rPr lang="en-US" baseline="0" dirty="0" smtClean="0"/>
              <a:t>If a project has been sponsored you will see a red button next to it with the word </a:t>
            </a:r>
            <a:r>
              <a:rPr lang="en-US" baseline="0" dirty="0" err="1" smtClean="0"/>
              <a:t>unsponsor</a:t>
            </a:r>
            <a:endParaRPr lang="en-US" baseline="0" dirty="0" smtClean="0"/>
          </a:p>
          <a:p>
            <a:r>
              <a:rPr lang="en-US" baseline="0" dirty="0" smtClean="0"/>
              <a:t>If a project has not been sponsored you will see a green button with the word sponsor.</a:t>
            </a:r>
          </a:p>
          <a:p>
            <a:endParaRPr lang="en-US" baseline="0" dirty="0" smtClean="0"/>
          </a:p>
          <a:p>
            <a:r>
              <a:rPr lang="en-US" baseline="0" dirty="0" smtClean="0"/>
              <a:t>Click on all the projects you would like to sponsor.  </a:t>
            </a:r>
          </a:p>
          <a:p>
            <a:endParaRPr lang="en-US" baseline="0" dirty="0" smtClean="0"/>
          </a:p>
          <a:p>
            <a:r>
              <a:rPr lang="en-US" baseline="0" dirty="0" smtClean="0"/>
              <a:t>Every organization has an # of sponsorship allowances.  Once you have sponsored the # of projects allowed you will not be able to sponsor any more.  In this case, you will have to </a:t>
            </a:r>
            <a:r>
              <a:rPr lang="en-US" baseline="0" dirty="0" err="1" smtClean="0"/>
              <a:t>unsponsor</a:t>
            </a:r>
            <a:r>
              <a:rPr lang="en-US" baseline="0" dirty="0" smtClean="0"/>
              <a:t> a  project in order to free up a spot to sponsor another.    </a:t>
            </a:r>
          </a:p>
          <a:p>
            <a:endParaRPr lang="en-US" dirty="0"/>
          </a:p>
        </p:txBody>
      </p:sp>
      <p:sp>
        <p:nvSpPr>
          <p:cNvPr id="4" name="Slide Number Placeholder 3"/>
          <p:cNvSpPr>
            <a:spLocks noGrp="1"/>
          </p:cNvSpPr>
          <p:nvPr>
            <p:ph type="sldNum" sz="quarter" idx="10"/>
          </p:nvPr>
        </p:nvSpPr>
        <p:spPr/>
        <p:txBody>
          <a:bodyPr/>
          <a:lstStyle/>
          <a:p>
            <a:fld id="{4CEF073E-463B-4A72-9EEE-10276DD3A889}" type="slidenum">
              <a:rPr lang="en-US" smtClean="0"/>
              <a:t>13</a:t>
            </a:fld>
            <a:endParaRPr lang="en-US"/>
          </a:p>
        </p:txBody>
      </p:sp>
    </p:spTree>
    <p:extLst>
      <p:ext uri="{BB962C8B-B14F-4D97-AF65-F5344CB8AC3E}">
        <p14:creationId xmlns:p14="http://schemas.microsoft.com/office/powerpoint/2010/main" val="466745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get a list of all projects in your area click on the export button.  </a:t>
            </a:r>
          </a:p>
          <a:p>
            <a:endParaRPr lang="en-US" dirty="0"/>
          </a:p>
        </p:txBody>
      </p:sp>
      <p:sp>
        <p:nvSpPr>
          <p:cNvPr id="4" name="Slide Number Placeholder 3"/>
          <p:cNvSpPr>
            <a:spLocks noGrp="1"/>
          </p:cNvSpPr>
          <p:nvPr>
            <p:ph type="sldNum" sz="quarter" idx="10"/>
          </p:nvPr>
        </p:nvSpPr>
        <p:spPr/>
        <p:txBody>
          <a:bodyPr/>
          <a:lstStyle/>
          <a:p>
            <a:fld id="{4CEF073E-463B-4A72-9EEE-10276DD3A889}" type="slidenum">
              <a:rPr lang="en-US" smtClean="0"/>
              <a:t>14</a:t>
            </a:fld>
            <a:endParaRPr lang="en-US"/>
          </a:p>
        </p:txBody>
      </p:sp>
    </p:spTree>
    <p:extLst>
      <p:ext uri="{BB962C8B-B14F-4D97-AF65-F5344CB8AC3E}">
        <p14:creationId xmlns:p14="http://schemas.microsoft.com/office/powerpoint/2010/main" val="226906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report will have a list of all the projects</a:t>
            </a:r>
            <a:r>
              <a:rPr lang="en-US" baseline="0" dirty="0" smtClean="0"/>
              <a:t> and their sponsorship status.  </a:t>
            </a:r>
            <a:endParaRPr lang="en-US" dirty="0"/>
          </a:p>
        </p:txBody>
      </p:sp>
      <p:sp>
        <p:nvSpPr>
          <p:cNvPr id="4" name="Slide Number Placeholder 3"/>
          <p:cNvSpPr>
            <a:spLocks noGrp="1"/>
          </p:cNvSpPr>
          <p:nvPr>
            <p:ph type="sldNum" sz="quarter" idx="10"/>
          </p:nvPr>
        </p:nvSpPr>
        <p:spPr/>
        <p:txBody>
          <a:bodyPr/>
          <a:lstStyle/>
          <a:p>
            <a:fld id="{4CEF073E-463B-4A72-9EEE-10276DD3A889}" type="slidenum">
              <a:rPr lang="en-US" smtClean="0"/>
              <a:t>15</a:t>
            </a:fld>
            <a:endParaRPr lang="en-US"/>
          </a:p>
        </p:txBody>
      </p:sp>
    </p:spTree>
    <p:extLst>
      <p:ext uri="{BB962C8B-B14F-4D97-AF65-F5344CB8AC3E}">
        <p14:creationId xmlns:p14="http://schemas.microsoft.com/office/powerpoint/2010/main" val="3515629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endParaRPr lang="en-US" sz="1200" b="1" i="0" u="none" strike="noStrike" kern="1200" dirty="0" smtClean="0">
              <a:solidFill>
                <a:schemeClr val="tx1"/>
              </a:solidFill>
              <a:effectLst/>
              <a:latin typeface="+mn-lt"/>
              <a:ea typeface="+mn-ea"/>
              <a:cs typeface="+mn-cs"/>
            </a:endParaRPr>
          </a:p>
          <a:p>
            <a:pPr rtl="0" eaLnBrk="1" fontAlgn="t" latinLnBrk="0" hangingPunct="1"/>
            <a:endParaRPr lang="en-US" sz="1200" b="1" i="0" u="none" strike="noStrike" kern="1200" dirty="0" smtClean="0">
              <a:solidFill>
                <a:schemeClr val="tx1"/>
              </a:solidFill>
              <a:effectLst/>
              <a:latin typeface="+mn-lt"/>
              <a:ea typeface="+mn-ea"/>
              <a:cs typeface="+mn-cs"/>
            </a:endParaRPr>
          </a:p>
          <a:p>
            <a:pPr marL="0" marR="0" indent="0" algn="l" defTabSz="914400" rtl="0" eaLnBrk="1" fontAlgn="t"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About half of our transportation funding priorities will be part of the SHIFT process. This includes safety improvements, road widening, reconstruction, new routes and interchanges. The other half of funding priorities will be determined outside of SHIFT. This includes Rural and Municipal Aid, federally dedicated projects including maintenance, MPO, safety, bike/ped and congestion funding.</a:t>
            </a:r>
          </a:p>
          <a:p>
            <a:pPr rtl="0" eaLnBrk="1" fontAlgn="t" latinLnBrk="0" hangingPunct="1"/>
            <a:r>
              <a:rPr lang="en-US" sz="1200" b="1" i="0" u="none" strike="noStrike" kern="1200" dirty="0" smtClean="0">
                <a:solidFill>
                  <a:schemeClr val="tx1"/>
                </a:solidFill>
                <a:effectLst/>
                <a:latin typeface="+mn-lt"/>
                <a:ea typeface="+mn-ea"/>
                <a:cs typeface="+mn-cs"/>
              </a:rPr>
              <a:t>Projects</a:t>
            </a:r>
            <a:r>
              <a:rPr lang="en-US" sz="1200" b="1" i="0" u="none" strike="noStrike" kern="1200" baseline="0" dirty="0" smtClean="0">
                <a:solidFill>
                  <a:schemeClr val="tx1"/>
                </a:solidFill>
                <a:effectLst/>
                <a:latin typeface="+mn-lt"/>
                <a:ea typeface="+mn-ea"/>
                <a:cs typeface="+mn-cs"/>
              </a:rPr>
              <a:t> Included*</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Capital Improvement Projects: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Widening, Relocation, New Routes, Spot Improvements</a:t>
            </a:r>
          </a:p>
          <a:p>
            <a:pPr marL="0" marR="0" indent="0" algn="l" defTabSz="914400" rtl="0" eaLnBrk="1" fontAlgn="t" latinLnBrk="0" hangingPunct="1">
              <a:lnSpc>
                <a:spcPct val="100000"/>
              </a:lnSpc>
              <a:spcBef>
                <a:spcPts val="0"/>
              </a:spcBef>
              <a:spcAft>
                <a:spcPts val="0"/>
              </a:spcAft>
              <a:buClrTx/>
              <a:buSzTx/>
              <a:buFontTx/>
              <a:buNone/>
              <a:tabLst/>
              <a:defRPr/>
            </a:pPr>
            <a:r>
              <a:rPr lang="en-US" sz="1200" b="1" i="0" u="none" strike="noStrike" kern="1200" dirty="0" smtClean="0">
                <a:solidFill>
                  <a:schemeClr val="tx1"/>
                </a:solidFill>
                <a:effectLst/>
                <a:latin typeface="+mn-lt"/>
                <a:ea typeface="+mn-ea"/>
                <a:cs typeface="+mn-cs"/>
              </a:rPr>
              <a:t>Projects</a:t>
            </a:r>
            <a:r>
              <a:rPr lang="en-US" sz="1200" b="1" i="0" u="none" strike="noStrike" kern="1200" baseline="0" dirty="0" smtClean="0">
                <a:solidFill>
                  <a:schemeClr val="tx1"/>
                </a:solidFill>
                <a:effectLst/>
                <a:latin typeface="+mn-lt"/>
                <a:ea typeface="+mn-ea"/>
                <a:cs typeface="+mn-cs"/>
              </a:rPr>
              <a:t> Excluded*</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dirty="0" smtClean="0">
                <a:solidFill>
                  <a:schemeClr val="tx1"/>
                </a:solidFill>
                <a:effectLst/>
                <a:latin typeface="+mn-lt"/>
                <a:ea typeface="+mn-ea"/>
                <a:cs typeface="+mn-cs"/>
              </a:rPr>
              <a:t>Asset</a:t>
            </a:r>
            <a:r>
              <a:rPr lang="en-US" sz="1200" b="0" i="0" u="none" strike="noStrike" kern="1200" baseline="0" dirty="0" smtClean="0">
                <a:solidFill>
                  <a:schemeClr val="tx1"/>
                </a:solidFill>
                <a:effectLst/>
                <a:latin typeface="+mn-lt"/>
                <a:ea typeface="+mn-ea"/>
                <a:cs typeface="+mn-cs"/>
              </a:rPr>
              <a:t> Management : Bridge Replacement / Repair, Pavement Replacement / Repair, Weigh Station Repair, Rest Area Repair etc…</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Operations: Ferry, ITS, Lighting, Signal Sys Improvement</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Dedicated Funds such as:DAR, CM, FH, SHN, SLO, SNK, SLX, SAH, TAP, SAF, RRP, TE, SRS, RRS, RRP</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Also  - Bike/Ped or other Transportation </a:t>
            </a:r>
            <a:endParaRPr lang="en-US" sz="1200" b="0" i="0" u="none" strike="noStrike" kern="1200" dirty="0" smtClean="0">
              <a:solidFill>
                <a:schemeClr val="tx1"/>
              </a:solidFill>
              <a:effectLst/>
              <a:latin typeface="+mn-lt"/>
              <a:ea typeface="+mn-ea"/>
              <a:cs typeface="+mn-cs"/>
            </a:endParaRPr>
          </a:p>
          <a:p>
            <a:pPr rtl="0" eaLnBrk="1" fontAlgn="auto" latinLnBrk="0" hangingPunct="1"/>
            <a:r>
              <a:rPr lang="en-US" sz="1200" b="0" i="0" u="none" strike="noStrike" kern="1200" baseline="0" dirty="0" smtClean="0">
                <a:solidFill>
                  <a:schemeClr val="tx1"/>
                </a:solidFill>
                <a:effectLst/>
                <a:latin typeface="+mn-lt"/>
                <a:ea typeface="+mn-ea"/>
                <a:cs typeface="+mn-cs"/>
              </a:rPr>
              <a:t>Accounting Funds: Prefinanced Conversion, Matched Fed funds</a:t>
            </a:r>
            <a:endParaRPr lang="en-US" sz="1200" b="0" i="0" u="none" strike="noStrike" kern="1200" dirty="0" smtClean="0">
              <a:solidFill>
                <a:schemeClr val="tx1"/>
              </a:solidFill>
              <a:effectLst/>
              <a:latin typeface="+mn-lt"/>
              <a:ea typeface="+mn-ea"/>
              <a:cs typeface="+mn-cs"/>
            </a:endParaRPr>
          </a:p>
          <a:p>
            <a:pPr rtl="0" eaLnBrk="1" fontAlgn="t" latinLnBrk="0" hangingPunct="1"/>
            <a:r>
              <a:rPr lang="en-US" sz="1200" b="0" i="0" u="none" strike="noStrike" kern="1200" baseline="0" dirty="0" smtClean="0">
                <a:solidFill>
                  <a:schemeClr val="tx1"/>
                </a:solidFill>
                <a:effectLst/>
                <a:latin typeface="+mn-lt"/>
                <a:ea typeface="+mn-ea"/>
                <a:cs typeface="+mn-cs"/>
              </a:rPr>
              <a:t>Z Various</a:t>
            </a:r>
            <a:endParaRPr lang="en-US" dirty="0"/>
          </a:p>
        </p:txBody>
      </p:sp>
      <p:sp>
        <p:nvSpPr>
          <p:cNvPr id="4" name="Slide Number Placeholder 3"/>
          <p:cNvSpPr>
            <a:spLocks noGrp="1"/>
          </p:cNvSpPr>
          <p:nvPr>
            <p:ph type="sldNum" sz="quarter" idx="10"/>
          </p:nvPr>
        </p:nvSpPr>
        <p:spPr/>
        <p:txBody>
          <a:bodyPr/>
          <a:lstStyle/>
          <a:p>
            <a:fld id="{2B8834DC-8F12-4131-9228-8B700E9E83EE}" type="slidenum">
              <a:rPr lang="en-US" smtClean="0"/>
              <a:t>2</a:t>
            </a:fld>
            <a:endParaRPr lang="en-US" dirty="0"/>
          </a:p>
        </p:txBody>
      </p:sp>
    </p:spTree>
    <p:extLst>
      <p:ext uri="{BB962C8B-B14F-4D97-AF65-F5344CB8AC3E}">
        <p14:creationId xmlns:p14="http://schemas.microsoft.com/office/powerpoint/2010/main" val="1712980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Out of a total of 456 projects: </a:t>
            </a:r>
            <a:r>
              <a:rPr lang="en-US" sz="1200" b="0" i="0" u="none" strike="noStrike" kern="1200" dirty="0" smtClean="0">
                <a:solidFill>
                  <a:schemeClr val="tx1"/>
                </a:solidFill>
                <a:effectLst/>
                <a:latin typeface="+mn-lt"/>
                <a:ea typeface="+mn-ea"/>
                <a:cs typeface="+mn-cs"/>
              </a:rPr>
              <a:t>This includes all projects in the Enacted Plan with funding type of NH, STP, SPP, or BR2 (BRAC).  </a:t>
            </a:r>
          </a:p>
          <a:p>
            <a:endParaRPr lang="en-US" sz="1200" b="0" i="0" u="none" strike="noStrike" kern="1200" dirty="0" smtClean="0">
              <a:solidFill>
                <a:schemeClr val="tx1"/>
              </a:solidFill>
              <a:effectLst/>
              <a:latin typeface="+mn-lt"/>
              <a:ea typeface="+mn-ea"/>
              <a:cs typeface="+mn-cs"/>
            </a:endParaRPr>
          </a:p>
          <a:p>
            <a:r>
              <a:rPr lang="en-US" baseline="0" dirty="0" smtClean="0"/>
              <a:t>83 committed projects</a:t>
            </a:r>
          </a:p>
          <a:p>
            <a:r>
              <a:rPr lang="en-US" baseline="0" dirty="0" smtClean="0"/>
              <a:t>313 projects need to be sponsored</a:t>
            </a:r>
          </a:p>
          <a:p>
            <a:r>
              <a:rPr lang="en-US" baseline="0" dirty="0" smtClean="0"/>
              <a:t>3 mega  do not sponsor</a:t>
            </a:r>
          </a:p>
          <a:p>
            <a:r>
              <a:rPr lang="en-US" baseline="0" dirty="0" smtClean="0"/>
              <a:t>49 Let / Awarded and 4 with C authorized in T3&amp;4</a:t>
            </a:r>
          </a:p>
          <a:p>
            <a:endParaRPr lang="en-US" baseline="0" dirty="0" smtClean="0"/>
          </a:p>
          <a:p>
            <a:r>
              <a:rPr lang="en-US" dirty="0" smtClean="0"/>
              <a:t> </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2B8834DC-8F12-4131-9228-8B700E9E83EE}" type="slidenum">
              <a:rPr lang="en-US" smtClean="0"/>
              <a:t>3</a:t>
            </a:fld>
            <a:endParaRPr lang="en-US" dirty="0"/>
          </a:p>
        </p:txBody>
      </p:sp>
    </p:spTree>
    <p:extLst>
      <p:ext uri="{BB962C8B-B14F-4D97-AF65-F5344CB8AC3E}">
        <p14:creationId xmlns:p14="http://schemas.microsoft.com/office/powerpoint/2010/main" val="2972926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project</a:t>
            </a:r>
            <a:r>
              <a:rPr lang="en-US" baseline="0" dirty="0" smtClean="0"/>
              <a:t>s in SHIFT need to be sponsored.  No project was automatically moved forward.  </a:t>
            </a:r>
          </a:p>
          <a:p>
            <a:endParaRPr lang="en-US" baseline="0" dirty="0" smtClean="0"/>
          </a:p>
          <a:p>
            <a:r>
              <a:rPr lang="en-US" baseline="0" dirty="0" smtClean="0"/>
              <a:t>Projects with authorized phases still need sponsorship to move forward.</a:t>
            </a:r>
          </a:p>
          <a:p>
            <a:endParaRPr lang="en-US" baseline="0" dirty="0" smtClean="0"/>
          </a:p>
          <a:p>
            <a:r>
              <a:rPr lang="en-US" baseline="0" dirty="0" smtClean="0"/>
              <a:t>Each construction segment will need to be sponsored individually.</a:t>
            </a:r>
          </a:p>
          <a:p>
            <a:endParaRPr lang="en-US" baseline="0" dirty="0" smtClean="0"/>
          </a:p>
          <a:p>
            <a:r>
              <a:rPr lang="en-US" baseline="0" dirty="0" smtClean="0"/>
              <a:t>Projects with scheduled lettings should still be sponsored.  If the letting is next month you are probably OK, If the letting is July you may want to hedge your bet.</a:t>
            </a:r>
          </a:p>
          <a:p>
            <a:endParaRPr lang="en-US" baseline="0" dirty="0" smtClean="0"/>
          </a:p>
        </p:txBody>
      </p:sp>
      <p:sp>
        <p:nvSpPr>
          <p:cNvPr id="4" name="Slide Number Placeholder 3"/>
          <p:cNvSpPr>
            <a:spLocks noGrp="1"/>
          </p:cNvSpPr>
          <p:nvPr>
            <p:ph type="sldNum" sz="quarter" idx="10"/>
          </p:nvPr>
        </p:nvSpPr>
        <p:spPr/>
        <p:txBody>
          <a:bodyPr/>
          <a:lstStyle/>
          <a:p>
            <a:fld id="{2B8834DC-8F12-4131-9228-8B700E9E83EE}" type="slidenum">
              <a:rPr lang="en-US" smtClean="0"/>
              <a:t>4</a:t>
            </a:fld>
            <a:endParaRPr lang="en-US" dirty="0"/>
          </a:p>
        </p:txBody>
      </p:sp>
    </p:spTree>
    <p:extLst>
      <p:ext uri="{BB962C8B-B14F-4D97-AF65-F5344CB8AC3E}">
        <p14:creationId xmlns:p14="http://schemas.microsoft.com/office/powerpoint/2010/main" val="1445624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B8834DC-8F12-4131-9228-8B700E9E83EE}" type="slidenum">
              <a:rPr lang="en-US" smtClean="0"/>
              <a:t>5</a:t>
            </a:fld>
            <a:endParaRPr lang="en-US" dirty="0"/>
          </a:p>
        </p:txBody>
      </p:sp>
    </p:spTree>
    <p:extLst>
      <p:ext uri="{BB962C8B-B14F-4D97-AF65-F5344CB8AC3E}">
        <p14:creationId xmlns:p14="http://schemas.microsoft.com/office/powerpoint/2010/main" val="1730746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On the PIF side any new project can be sponsored as long as it fits under the SHIFT project</a:t>
            </a:r>
            <a:r>
              <a:rPr lang="en-US" baseline="0" dirty="0" smtClean="0"/>
              <a:t> umbrella mentioned on the 2</a:t>
            </a:r>
            <a:r>
              <a:rPr lang="en-US" baseline="30000" dirty="0" smtClean="0"/>
              <a:t>nd</a:t>
            </a:r>
            <a:r>
              <a:rPr lang="en-US" baseline="0" dirty="0" smtClean="0"/>
              <a:t> slide.  New PIFs can still be entered at this time.  </a:t>
            </a:r>
          </a:p>
          <a:p>
            <a:pPr defTabSz="933237">
              <a:defRPr/>
            </a:pPr>
            <a:endParaRPr lang="en-US" baseline="0" dirty="0" smtClean="0"/>
          </a:p>
          <a:p>
            <a:pPr defTabSz="933237">
              <a:defRPr/>
            </a:pPr>
            <a:r>
              <a:rPr lang="en-US" baseline="0" dirty="0" smtClean="0"/>
              <a:t>To sponsor a project it must first be entered in PIF.  </a:t>
            </a:r>
            <a:endParaRPr lang="en-US" dirty="0" smtClean="0"/>
          </a:p>
          <a:p>
            <a:endParaRPr lang="en-US" dirty="0"/>
          </a:p>
        </p:txBody>
      </p:sp>
      <p:sp>
        <p:nvSpPr>
          <p:cNvPr id="4" name="Slide Number Placeholder 3"/>
          <p:cNvSpPr>
            <a:spLocks noGrp="1"/>
          </p:cNvSpPr>
          <p:nvPr>
            <p:ph type="sldNum" sz="quarter" idx="10"/>
          </p:nvPr>
        </p:nvSpPr>
        <p:spPr/>
        <p:txBody>
          <a:bodyPr/>
          <a:lstStyle/>
          <a:p>
            <a:fld id="{2B8834DC-8F12-4131-9228-8B700E9E83EE}" type="slidenum">
              <a:rPr lang="en-US" smtClean="0"/>
              <a:t>6</a:t>
            </a:fld>
            <a:endParaRPr lang="en-US" dirty="0"/>
          </a:p>
        </p:txBody>
      </p:sp>
    </p:spTree>
    <p:extLst>
      <p:ext uri="{BB962C8B-B14F-4D97-AF65-F5344CB8AC3E}">
        <p14:creationId xmlns:p14="http://schemas.microsoft.com/office/powerpoint/2010/main" val="1097666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2B8834DC-8F12-4131-9228-8B700E9E83EE}" type="slidenum">
              <a:rPr lang="en-US" smtClean="0"/>
              <a:t>7</a:t>
            </a:fld>
            <a:endParaRPr lang="en-US" dirty="0"/>
          </a:p>
        </p:txBody>
      </p:sp>
    </p:spTree>
    <p:extLst>
      <p:ext uri="{BB962C8B-B14F-4D97-AF65-F5344CB8AC3E}">
        <p14:creationId xmlns:p14="http://schemas.microsoft.com/office/powerpoint/2010/main" val="248325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Projects not sponsored:</a:t>
            </a:r>
          </a:p>
          <a:p>
            <a:r>
              <a:rPr lang="en-US" b="0" dirty="0" smtClean="0"/>
              <a:t>Of all SHIFT eligible projects in the Enacted Plan with funding type of NH, STP, SPP, or BR2 (BRAC)</a:t>
            </a:r>
            <a:r>
              <a:rPr lang="en-US" b="0" baseline="0" dirty="0" smtClean="0"/>
              <a:t> do not sponsor: </a:t>
            </a:r>
            <a:endParaRPr lang="en-US" b="0" dirty="0" smtClean="0"/>
          </a:p>
          <a:p>
            <a:r>
              <a:rPr lang="en-US" baseline="0" dirty="0" smtClean="0"/>
              <a:t>Let/Awarded projects</a:t>
            </a:r>
          </a:p>
          <a:p>
            <a:r>
              <a:rPr lang="en-US" dirty="0" smtClean="0"/>
              <a:t>Committed</a:t>
            </a:r>
            <a:r>
              <a:rPr lang="en-US" baseline="0" dirty="0" smtClean="0"/>
              <a:t> projects</a:t>
            </a:r>
          </a:p>
          <a:p>
            <a:r>
              <a:rPr lang="en-US" dirty="0" smtClean="0"/>
              <a:t>Mega Projects</a:t>
            </a:r>
          </a:p>
          <a:p>
            <a:endParaRPr lang="en-US" dirty="0" smtClean="0"/>
          </a:p>
          <a:p>
            <a:r>
              <a:rPr lang="en-US" sz="1200" b="1" u="sng" dirty="0" smtClean="0">
                <a:latin typeface="Tahoma" panose="020B0604030504040204" pitchFamily="34" charset="0"/>
                <a:ea typeface="Tahoma" panose="020B0604030504040204" pitchFamily="34" charset="0"/>
                <a:cs typeface="Tahoma" panose="020B0604030504040204" pitchFamily="34" charset="0"/>
              </a:rPr>
              <a:t>Project groups outside of SHIFT: </a:t>
            </a:r>
          </a:p>
          <a:p>
            <a:r>
              <a:rPr lang="en-US" sz="1200" dirty="0" smtClean="0">
                <a:latin typeface="Tahoma" panose="020B0604030504040204" pitchFamily="34" charset="0"/>
                <a:ea typeface="Tahoma" panose="020B0604030504040204" pitchFamily="34" charset="0"/>
                <a:cs typeface="Tahoma" panose="020B0604030504040204" pitchFamily="34" charset="0"/>
              </a:rPr>
              <a:t>Z Various</a:t>
            </a:r>
          </a:p>
          <a:p>
            <a:r>
              <a:rPr lang="en-US" sz="1200" dirty="0" smtClean="0">
                <a:latin typeface="Tahoma" panose="020B0604030504040204" pitchFamily="34" charset="0"/>
                <a:ea typeface="Tahoma" panose="020B0604030504040204" pitchFamily="34" charset="0"/>
                <a:cs typeface="Tahoma" panose="020B0604030504040204" pitchFamily="34" charset="0"/>
              </a:rPr>
              <a:t>Asset Management - Bridges, Pavement</a:t>
            </a:r>
          </a:p>
          <a:p>
            <a:r>
              <a:rPr lang="en-US" sz="1200" dirty="0" smtClean="0">
                <a:latin typeface="Tahoma" panose="020B0604030504040204" pitchFamily="34" charset="0"/>
                <a:ea typeface="Tahoma" panose="020B0604030504040204" pitchFamily="34" charset="0"/>
                <a:cs typeface="Tahoma" panose="020B0604030504040204" pitchFamily="34" charset="0"/>
              </a:rPr>
              <a:t>Cash Flow - </a:t>
            </a:r>
            <a:r>
              <a:rPr lang="en-US" sz="1200" dirty="0" err="1" smtClean="0">
                <a:latin typeface="Tahoma" panose="020B0604030504040204" pitchFamily="34" charset="0"/>
                <a:ea typeface="Tahoma" panose="020B0604030504040204" pitchFamily="34" charset="0"/>
                <a:cs typeface="Tahoma" panose="020B0604030504040204" pitchFamily="34" charset="0"/>
              </a:rPr>
              <a:t>Prefinanced</a:t>
            </a:r>
            <a:r>
              <a:rPr lang="en-US" sz="1200" dirty="0" smtClean="0">
                <a:latin typeface="Tahoma" panose="020B0604030504040204" pitchFamily="34" charset="0"/>
                <a:ea typeface="Tahoma" panose="020B0604030504040204" pitchFamily="34" charset="0"/>
                <a:cs typeface="Tahoma" panose="020B0604030504040204" pitchFamily="34" charset="0"/>
              </a:rPr>
              <a:t> Conversion or Matched Federal Funds</a:t>
            </a:r>
          </a:p>
          <a:p>
            <a:r>
              <a:rPr lang="en-US" sz="1200" dirty="0" smtClean="0">
                <a:latin typeface="Tahoma" panose="020B0604030504040204" pitchFamily="34" charset="0"/>
                <a:ea typeface="Tahoma" panose="020B0604030504040204" pitchFamily="34" charset="0"/>
                <a:cs typeface="Tahoma" panose="020B0604030504040204" pitchFamily="34" charset="0"/>
              </a:rPr>
              <a:t>Dedicated Funds-  Safety, MPO funds, Congestion Mitigation etc...</a:t>
            </a:r>
          </a:p>
          <a:p>
            <a:r>
              <a:rPr lang="en-US" sz="1200" dirty="0" smtClean="0">
                <a:latin typeface="Tahoma" panose="020B0604030504040204" pitchFamily="34" charset="0"/>
                <a:ea typeface="Tahoma" panose="020B0604030504040204" pitchFamily="34" charset="0"/>
                <a:cs typeface="Tahoma" panose="020B0604030504040204" pitchFamily="34" charset="0"/>
              </a:rPr>
              <a:t>Miscellaneous  &amp; Operations</a:t>
            </a:r>
            <a:r>
              <a:rPr lang="en-US" sz="1200" baseline="0" dirty="0" smtClean="0">
                <a:latin typeface="Tahoma" panose="020B0604030504040204" pitchFamily="34" charset="0"/>
                <a:ea typeface="Tahoma" panose="020B0604030504040204" pitchFamily="34" charset="0"/>
                <a:cs typeface="Tahoma" panose="020B0604030504040204" pitchFamily="34" charset="0"/>
              </a:rPr>
              <a:t> </a:t>
            </a:r>
            <a:r>
              <a:rPr lang="en-US" sz="1200" dirty="0" smtClean="0">
                <a:latin typeface="Tahoma" panose="020B0604030504040204" pitchFamily="34" charset="0"/>
                <a:ea typeface="Tahoma" panose="020B0604030504040204" pitchFamily="34" charset="0"/>
                <a:cs typeface="Tahoma" panose="020B0604030504040204" pitchFamily="34" charset="0"/>
              </a:rPr>
              <a:t>Projects - filtered out by project type</a:t>
            </a:r>
            <a:endParaRPr lang="en-US" sz="1200" dirty="0">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4CEF073E-463B-4A72-9EEE-10276DD3A889}" type="slidenum">
              <a:rPr lang="en-US" smtClean="0"/>
              <a:t>8</a:t>
            </a:fld>
            <a:endParaRPr lang="en-US"/>
          </a:p>
        </p:txBody>
      </p:sp>
    </p:spTree>
    <p:extLst>
      <p:ext uri="{BB962C8B-B14F-4D97-AF65-F5344CB8AC3E}">
        <p14:creationId xmlns:p14="http://schemas.microsoft.com/office/powerpoint/2010/main" val="1397526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SHIFT?</a:t>
            </a:r>
            <a:r>
              <a:rPr lang="en-US" baseline="0" dirty="0" smtClean="0"/>
              <a:t>  - Y/N </a:t>
            </a:r>
          </a:p>
          <a:p>
            <a:r>
              <a:rPr lang="en-US" sz="1200" kern="1200" dirty="0" smtClean="0">
                <a:solidFill>
                  <a:schemeClr val="tx1"/>
                </a:solidFill>
                <a:effectLst/>
                <a:latin typeface="+mn-lt"/>
                <a:ea typeface="+mn-ea"/>
                <a:cs typeface="+mn-cs"/>
              </a:rPr>
              <a:t>CHAF only projects ( no item #) </a:t>
            </a:r>
          </a:p>
          <a:p>
            <a:r>
              <a:rPr lang="en-US" sz="1200" kern="1200" dirty="0" smtClean="0">
                <a:solidFill>
                  <a:schemeClr val="tx1"/>
                </a:solidFill>
                <a:effectLst/>
                <a:latin typeface="+mn-lt"/>
                <a:ea typeface="+mn-ea"/>
                <a:cs typeface="+mn-cs"/>
              </a:rPr>
              <a:t>The SHIFT ? column (column A)  marked CHAF projects with  “Y” or “N” based upon the type of work in CHAF.   If there is not a type of work selected a “?” was entered.  Type of work that are marked with a “Y” are:</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CHAF Type of Work that is relative to SHIFT</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Air Quality (P)</a:t>
            </a:r>
          </a:p>
          <a:p>
            <a:pPr lvl="0"/>
            <a:r>
              <a:rPr lang="en-US" sz="1200" kern="1200" dirty="0" smtClean="0">
                <a:solidFill>
                  <a:schemeClr val="tx1"/>
                </a:solidFill>
                <a:effectLst/>
                <a:latin typeface="+mn-lt"/>
                <a:ea typeface="+mn-ea"/>
                <a:cs typeface="+mn-cs"/>
              </a:rPr>
              <a:t>Bypass</a:t>
            </a:r>
          </a:p>
          <a:p>
            <a:pPr lvl="0"/>
            <a:r>
              <a:rPr lang="en-US" sz="1200" kern="1200" dirty="0" smtClean="0">
                <a:solidFill>
                  <a:schemeClr val="tx1"/>
                </a:solidFill>
                <a:effectLst/>
                <a:latin typeface="+mn-lt"/>
                <a:ea typeface="+mn-ea"/>
                <a:cs typeface="+mn-cs"/>
              </a:rPr>
              <a:t>Congestion Management</a:t>
            </a:r>
          </a:p>
          <a:p>
            <a:pPr lvl="0"/>
            <a:r>
              <a:rPr lang="en-US" sz="1200" kern="1200" dirty="0" smtClean="0">
                <a:solidFill>
                  <a:schemeClr val="tx1"/>
                </a:solidFill>
                <a:effectLst/>
                <a:latin typeface="+mn-lt"/>
                <a:ea typeface="+mn-ea"/>
                <a:cs typeface="+mn-cs"/>
              </a:rPr>
              <a:t>Economic Development</a:t>
            </a:r>
          </a:p>
          <a:p>
            <a:pPr lvl="0"/>
            <a:r>
              <a:rPr lang="en-US" sz="1200" kern="1200" dirty="0" smtClean="0">
                <a:solidFill>
                  <a:schemeClr val="tx1"/>
                </a:solidFill>
                <a:effectLst/>
                <a:latin typeface="+mn-lt"/>
                <a:ea typeface="+mn-ea"/>
                <a:cs typeface="+mn-cs"/>
              </a:rPr>
              <a:t>Major Widening</a:t>
            </a:r>
          </a:p>
          <a:p>
            <a:pPr lvl="0"/>
            <a:r>
              <a:rPr lang="en-US" sz="1200" kern="1200" dirty="0" smtClean="0">
                <a:solidFill>
                  <a:schemeClr val="tx1"/>
                </a:solidFill>
                <a:effectLst/>
                <a:latin typeface="+mn-lt"/>
                <a:ea typeface="+mn-ea"/>
                <a:cs typeface="+mn-cs"/>
              </a:rPr>
              <a:t>Minor Widening</a:t>
            </a:r>
          </a:p>
          <a:p>
            <a:pPr lvl="0"/>
            <a:r>
              <a:rPr lang="en-US" sz="1200" kern="1200" dirty="0" smtClean="0">
                <a:solidFill>
                  <a:schemeClr val="tx1"/>
                </a:solidFill>
                <a:effectLst/>
                <a:latin typeface="+mn-lt"/>
                <a:ea typeface="+mn-ea"/>
                <a:cs typeface="+mn-cs"/>
              </a:rPr>
              <a:t>New Interchange</a:t>
            </a:r>
          </a:p>
          <a:p>
            <a:pPr lvl="0"/>
            <a:r>
              <a:rPr lang="en-US" sz="1200" kern="1200" dirty="0" smtClean="0">
                <a:solidFill>
                  <a:schemeClr val="tx1"/>
                </a:solidFill>
                <a:effectLst/>
                <a:latin typeface="+mn-lt"/>
                <a:ea typeface="+mn-ea"/>
                <a:cs typeface="+mn-cs"/>
              </a:rPr>
              <a:t>New Route</a:t>
            </a:r>
          </a:p>
          <a:p>
            <a:pPr lvl="0"/>
            <a:r>
              <a:rPr lang="en-US" sz="1200" kern="1200" dirty="0" smtClean="0">
                <a:solidFill>
                  <a:schemeClr val="tx1"/>
                </a:solidFill>
                <a:effectLst/>
                <a:latin typeface="+mn-lt"/>
                <a:ea typeface="+mn-ea"/>
                <a:cs typeface="+mn-cs"/>
              </a:rPr>
              <a:t>Reconstruction</a:t>
            </a:r>
          </a:p>
          <a:p>
            <a:pPr lvl="0"/>
            <a:r>
              <a:rPr lang="en-US" sz="1200" kern="1200" dirty="0" smtClean="0">
                <a:solidFill>
                  <a:schemeClr val="tx1"/>
                </a:solidFill>
                <a:effectLst/>
                <a:latin typeface="+mn-lt"/>
                <a:ea typeface="+mn-ea"/>
                <a:cs typeface="+mn-cs"/>
              </a:rPr>
              <a:t>Relocation</a:t>
            </a:r>
          </a:p>
          <a:p>
            <a:pPr lvl="0"/>
            <a:r>
              <a:rPr lang="en-US" sz="1200" kern="1200" dirty="0" smtClean="0">
                <a:solidFill>
                  <a:schemeClr val="tx1"/>
                </a:solidFill>
                <a:effectLst/>
                <a:latin typeface="+mn-lt"/>
                <a:ea typeface="+mn-ea"/>
                <a:cs typeface="+mn-cs"/>
              </a:rPr>
              <a:t>Safety-</a:t>
            </a:r>
            <a:r>
              <a:rPr lang="en-US" sz="1200" kern="1200" dirty="0" err="1" smtClean="0">
                <a:solidFill>
                  <a:schemeClr val="tx1"/>
                </a:solidFill>
                <a:effectLst/>
                <a:latin typeface="+mn-lt"/>
                <a:ea typeface="+mn-ea"/>
                <a:cs typeface="+mn-cs"/>
              </a:rPr>
              <a:t>Haz</a:t>
            </a:r>
            <a:r>
              <a:rPr lang="en-US" sz="1200" kern="1200" dirty="0" smtClean="0">
                <a:solidFill>
                  <a:schemeClr val="tx1"/>
                </a:solidFill>
                <a:effectLst/>
                <a:latin typeface="+mn-lt"/>
                <a:ea typeface="+mn-ea"/>
                <a:cs typeface="+mn-cs"/>
              </a:rPr>
              <a:t>-Elm</a:t>
            </a:r>
          </a:p>
          <a:p>
            <a:pPr lvl="0"/>
            <a:r>
              <a:rPr lang="en-US" sz="1200" kern="1200" dirty="0" smtClean="0">
                <a:solidFill>
                  <a:schemeClr val="tx1"/>
                </a:solidFill>
                <a:effectLst/>
                <a:latin typeface="+mn-lt"/>
                <a:ea typeface="+mn-ea"/>
                <a:cs typeface="+mn-cs"/>
              </a:rPr>
              <a:t>Spot Improvement</a:t>
            </a:r>
          </a:p>
          <a:p>
            <a:pPr lvl="0"/>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CHAF projects with item #’s</a:t>
            </a:r>
          </a:p>
          <a:p>
            <a:r>
              <a:rPr lang="en-US" sz="1200" kern="1200" dirty="0" smtClean="0">
                <a:solidFill>
                  <a:schemeClr val="tx1"/>
                </a:solidFill>
                <a:effectLst/>
                <a:latin typeface="+mn-lt"/>
                <a:ea typeface="+mn-ea"/>
                <a:cs typeface="+mn-cs"/>
              </a:rPr>
              <a:t>Only item #’s from the current plan can be sponsored.</a:t>
            </a:r>
            <a:r>
              <a:rPr lang="en-US" sz="1200" kern="1200" baseline="0" dirty="0" smtClean="0">
                <a:solidFill>
                  <a:schemeClr val="tx1"/>
                </a:solidFill>
                <a:effectLst/>
                <a:latin typeface="+mn-lt"/>
                <a:ea typeface="+mn-ea"/>
                <a:cs typeface="+mn-cs"/>
              </a:rPr>
              <a:t>  If an item # is on a CHAF from a previous plan and the project needs to be sponsored, the item # needs to be removed and the estimates added to the CHAF.</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SHIFT ? column (column A)  marked CHAF projects with  “Y” or “N” based upon whether</a:t>
            </a:r>
            <a:r>
              <a:rPr lang="en-US" sz="1200" kern="1200" baseline="0" dirty="0" smtClean="0">
                <a:solidFill>
                  <a:schemeClr val="tx1"/>
                </a:solidFill>
                <a:effectLst/>
                <a:latin typeface="+mn-lt"/>
                <a:ea typeface="+mn-ea"/>
                <a:cs typeface="+mn-cs"/>
              </a:rPr>
              <a:t> the project is committed, </a:t>
            </a:r>
            <a:r>
              <a:rPr lang="en-US" sz="1200" kern="1200" dirty="0" smtClean="0">
                <a:solidFill>
                  <a:schemeClr val="tx1"/>
                </a:solidFill>
                <a:effectLst/>
                <a:latin typeface="+mn-lt"/>
                <a:ea typeface="+mn-ea"/>
                <a:cs typeface="+mn-cs"/>
              </a:rPr>
              <a:t>the type of work and the fund code listed in the Highway Plan (SYP).   </a:t>
            </a:r>
          </a:p>
          <a:p>
            <a:endParaRPr lang="en-US" dirty="0"/>
          </a:p>
        </p:txBody>
      </p:sp>
      <p:sp>
        <p:nvSpPr>
          <p:cNvPr id="4" name="Slide Number Placeholder 3"/>
          <p:cNvSpPr>
            <a:spLocks noGrp="1"/>
          </p:cNvSpPr>
          <p:nvPr>
            <p:ph type="sldNum" sz="quarter" idx="10"/>
          </p:nvPr>
        </p:nvSpPr>
        <p:spPr/>
        <p:txBody>
          <a:bodyPr/>
          <a:lstStyle/>
          <a:p>
            <a:fld id="{4CEF073E-463B-4A72-9EEE-10276DD3A889}" type="slidenum">
              <a:rPr lang="en-US" smtClean="0"/>
              <a:t>9</a:t>
            </a:fld>
            <a:endParaRPr lang="en-US"/>
          </a:p>
        </p:txBody>
      </p:sp>
    </p:spTree>
    <p:extLst>
      <p:ext uri="{BB962C8B-B14F-4D97-AF65-F5344CB8AC3E}">
        <p14:creationId xmlns:p14="http://schemas.microsoft.com/office/powerpoint/2010/main" val="3018331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52C3D5-6B3E-4D56-A89A-DE261060B54B}"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F9B4B-D6F2-4C51-AA3B-F1E183FB2E2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3608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B19AF1-7F95-4E73-B74D-DA0FE13B720C}"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1202251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7E692D-9927-4C80-BC71-97D6FDFD2C6C}"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320059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8D0948B-F536-4076-BBE6-A092C9BDFC14}"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1162082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89CB2F-E1DE-4C45-B037-3A74B523B7B8}" type="datetime1">
              <a:rPr lang="en-US" smtClean="0"/>
              <a:t>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EF9B4B-D6F2-4C51-AA3B-F1E183FB2E2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405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51F8B3-D4E1-47C0-A41C-5444BE97E277}"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4088933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2ADD72-C67C-4E0D-83A7-7C71D977EDE1}" type="datetime1">
              <a:rPr lang="en-US" smtClean="0"/>
              <a:t>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2575439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77090D-9858-4BAB-9081-F776C426D9A2}" type="datetime1">
              <a:rPr lang="en-US" smtClean="0"/>
              <a:t>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136430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CDF345B-294D-427C-8A24-E2B309A9D229}" type="datetime1">
              <a:rPr lang="en-US" smtClean="0"/>
              <a:t>1/15/2019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377737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92E0041-B860-4D02-9942-A48A1C554715}" type="datetime1">
              <a:rPr lang="en-US" smtClean="0"/>
              <a:t>1/15/2019</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4EF9B4B-D6F2-4C51-AA3B-F1E183FB2E23}" type="slidenum">
              <a:rPr lang="en-US" smtClean="0"/>
              <a:t>‹#›</a:t>
            </a:fld>
            <a:endParaRPr lang="en-US"/>
          </a:p>
        </p:txBody>
      </p:sp>
    </p:spTree>
    <p:extLst>
      <p:ext uri="{BB962C8B-B14F-4D97-AF65-F5344CB8AC3E}">
        <p14:creationId xmlns:p14="http://schemas.microsoft.com/office/powerpoint/2010/main" val="2965851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810BEAF-D367-45D8-919A-6CCF9A54A81A}" type="datetime1">
              <a:rPr lang="en-US" smtClean="0"/>
              <a:t>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EF9B4B-D6F2-4C51-AA3B-F1E183FB2E23}" type="slidenum">
              <a:rPr lang="en-US" smtClean="0"/>
              <a:t>‹#›</a:t>
            </a:fld>
            <a:endParaRPr lang="en-US"/>
          </a:p>
        </p:txBody>
      </p:sp>
    </p:spTree>
    <p:extLst>
      <p:ext uri="{BB962C8B-B14F-4D97-AF65-F5344CB8AC3E}">
        <p14:creationId xmlns:p14="http://schemas.microsoft.com/office/powerpoint/2010/main" val="1393966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E901D09-62CE-493D-A30B-BDC83E0F30F4}" type="datetime1">
              <a:rPr lang="en-US" smtClean="0"/>
              <a:t>1/15/2019</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4EF9B4B-D6F2-4C51-AA3B-F1E183FB2E2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15443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Maridelly.loyselle@ky.gov" TargetMode="External"/><Relationship Id="rId2" Type="http://schemas.openxmlformats.org/officeDocument/2006/relationships/hyperlink" Target="mailto:eileen.vaughan@ky.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pmtoolbox.kytc.ky.gov/AddScore.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pmtoolbox.kytc.ky.gov/MPOScore.html" TargetMode="External"/><Relationship Id="rId4" Type="http://schemas.openxmlformats.org/officeDocument/2006/relationships/hyperlink" Target="http://pmtoolbox.kytc.ky.gov/DistScore.htm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p:cNvSpPr>
            <a:spLocks noGrp="1"/>
          </p:cNvSpPr>
          <p:nvPr>
            <p:ph type="subTitle" idx="1"/>
          </p:nvPr>
        </p:nvSpPr>
        <p:spPr/>
        <p:txBody>
          <a:bodyPr/>
          <a:lstStyle/>
          <a:p>
            <a:r>
              <a:rPr lang="en-US" b="1" dirty="0" smtClean="0"/>
              <a:t>Sponsorship</a:t>
            </a:r>
            <a:endParaRPr lang="en-US" b="1" dirty="0"/>
          </a:p>
        </p:txBody>
      </p:sp>
      <p:sp>
        <p:nvSpPr>
          <p:cNvPr id="5" name="Slide Number Placeholder 4"/>
          <p:cNvSpPr>
            <a:spLocks noGrp="1"/>
          </p:cNvSpPr>
          <p:nvPr>
            <p:ph type="sldNum" sz="quarter" idx="12"/>
          </p:nvPr>
        </p:nvSpPr>
        <p:spPr/>
        <p:txBody>
          <a:bodyPr/>
          <a:lstStyle/>
          <a:p>
            <a:fld id="{41C53790-7AF5-4EF3-AD55-5464ABE39D41}" type="slidenum">
              <a:rPr lang="en-US" smtClean="0"/>
              <a:t>1</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858238" y="4930664"/>
            <a:ext cx="2869936" cy="1352211"/>
          </a:xfrm>
          <a:prstGeom prst="rect">
            <a:avLst/>
          </a:prstGeom>
        </p:spPr>
      </p:pic>
      <p:pic>
        <p:nvPicPr>
          <p:cNvPr id="3" name="Picture 2"/>
          <p:cNvPicPr>
            <a:picLocks noChangeAspect="1"/>
          </p:cNvPicPr>
          <p:nvPr/>
        </p:nvPicPr>
        <p:blipFill>
          <a:blip r:embed="rId4"/>
          <a:stretch>
            <a:fillRect/>
          </a:stretch>
        </p:blipFill>
        <p:spPr>
          <a:xfrm>
            <a:off x="1233739" y="3268403"/>
            <a:ext cx="4895512" cy="1005927"/>
          </a:xfrm>
          <a:prstGeom prst="rect">
            <a:avLst/>
          </a:prstGeom>
        </p:spPr>
      </p:pic>
    </p:spTree>
    <p:extLst>
      <p:ext uri="{BB962C8B-B14F-4D97-AF65-F5344CB8AC3E}">
        <p14:creationId xmlns:p14="http://schemas.microsoft.com/office/powerpoint/2010/main" val="869562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tx1"/>
                </a:solidFill>
                <a:latin typeface="Arial Black" panose="020B0604020202020204" pitchFamily="34" charset="0"/>
                <a:cs typeface="Arial Black" panose="020B0604020202020204" pitchFamily="34" charset="0"/>
              </a:rPr>
              <a:t>2020 Sponsorship Allowances</a:t>
            </a:r>
            <a:endParaRPr lang="en-US" sz="3600" b="1" dirty="0">
              <a:solidFill>
                <a:schemeClr val="tx1"/>
              </a:solidFill>
              <a:latin typeface="Arial Black" panose="020B0604020202020204" pitchFamily="34" charset="0"/>
              <a:cs typeface="Arial Black" panose="020B0604020202020204" pitchFamily="34" charset="0"/>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1C53790-7AF5-4EF3-AD55-5464ABE39D41}"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05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3397511"/>
              </p:ext>
            </p:extLst>
          </p:nvPr>
        </p:nvGraphicFramePr>
        <p:xfrm>
          <a:off x="652006" y="1836753"/>
          <a:ext cx="10893287" cy="4283103"/>
        </p:xfrm>
        <a:graphic>
          <a:graphicData uri="http://schemas.openxmlformats.org/drawingml/2006/table">
            <a:tbl>
              <a:tblPr/>
              <a:tblGrid>
                <a:gridCol w="1361661">
                  <a:extLst>
                    <a:ext uri="{9D8B030D-6E8A-4147-A177-3AD203B41FA5}">
                      <a16:colId xmlns:a16="http://schemas.microsoft.com/office/drawing/2014/main" val="1744588629"/>
                    </a:ext>
                  </a:extLst>
                </a:gridCol>
                <a:gridCol w="1361661">
                  <a:extLst>
                    <a:ext uri="{9D8B030D-6E8A-4147-A177-3AD203B41FA5}">
                      <a16:colId xmlns:a16="http://schemas.microsoft.com/office/drawing/2014/main" val="3800395060"/>
                    </a:ext>
                  </a:extLst>
                </a:gridCol>
                <a:gridCol w="515442">
                  <a:extLst>
                    <a:ext uri="{9D8B030D-6E8A-4147-A177-3AD203B41FA5}">
                      <a16:colId xmlns:a16="http://schemas.microsoft.com/office/drawing/2014/main" val="3338821153"/>
                    </a:ext>
                  </a:extLst>
                </a:gridCol>
                <a:gridCol w="2435161">
                  <a:extLst>
                    <a:ext uri="{9D8B030D-6E8A-4147-A177-3AD203B41FA5}">
                      <a16:colId xmlns:a16="http://schemas.microsoft.com/office/drawing/2014/main" val="1567136069"/>
                    </a:ext>
                  </a:extLst>
                </a:gridCol>
                <a:gridCol w="1267565">
                  <a:extLst>
                    <a:ext uri="{9D8B030D-6E8A-4147-A177-3AD203B41FA5}">
                      <a16:colId xmlns:a16="http://schemas.microsoft.com/office/drawing/2014/main" val="701441315"/>
                    </a:ext>
                  </a:extLst>
                </a:gridCol>
                <a:gridCol w="453283">
                  <a:extLst>
                    <a:ext uri="{9D8B030D-6E8A-4147-A177-3AD203B41FA5}">
                      <a16:colId xmlns:a16="http://schemas.microsoft.com/office/drawing/2014/main" val="1107494879"/>
                    </a:ext>
                  </a:extLst>
                </a:gridCol>
                <a:gridCol w="2136853">
                  <a:extLst>
                    <a:ext uri="{9D8B030D-6E8A-4147-A177-3AD203B41FA5}">
                      <a16:colId xmlns:a16="http://schemas.microsoft.com/office/drawing/2014/main" val="1997524018"/>
                    </a:ext>
                  </a:extLst>
                </a:gridCol>
                <a:gridCol w="1361661">
                  <a:extLst>
                    <a:ext uri="{9D8B030D-6E8A-4147-A177-3AD203B41FA5}">
                      <a16:colId xmlns:a16="http://schemas.microsoft.com/office/drawing/2014/main" val="3689752297"/>
                    </a:ext>
                  </a:extLst>
                </a:gridCol>
              </a:tblGrid>
              <a:tr h="497538">
                <a:tc>
                  <a:txBody>
                    <a:bodyPr/>
                    <a:lstStyle/>
                    <a:p>
                      <a:pPr algn="ctr" rtl="0" fontAlgn="b"/>
                      <a:r>
                        <a:rPr lang="en-US" sz="1600" b="1" i="0" u="none" strike="noStrike" dirty="0">
                          <a:solidFill>
                            <a:srgbClr val="FFFFFF"/>
                          </a:solidFill>
                          <a:effectLst/>
                          <a:latin typeface="Arial" panose="020B0604020202020204" pitchFamily="34" charset="0"/>
                        </a:rPr>
                        <a:t>District</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tc>
                  <a:txBody>
                    <a:bodyPr/>
                    <a:lstStyle/>
                    <a:p>
                      <a:pPr algn="ctr" rtl="0" fontAlgn="b"/>
                      <a:r>
                        <a:rPr lang="en-US" sz="1600" b="1" i="0" u="none" strike="noStrike" dirty="0">
                          <a:solidFill>
                            <a:srgbClr val="FFFFFF"/>
                          </a:solidFill>
                          <a:effectLst/>
                          <a:latin typeface="Arial" panose="020B0604020202020204" pitchFamily="34" charset="0"/>
                        </a:rPr>
                        <a:t># to Sponsor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
                      <a:r>
                        <a:rPr lang="en-US" sz="1600" b="1" i="0" u="none" strike="noStrike">
                          <a:solidFill>
                            <a:srgbClr val="FFFFFF"/>
                          </a:solidFill>
                          <a:effectLst/>
                          <a:latin typeface="Arial" panose="020B0604020202020204" pitchFamily="34" charset="0"/>
                        </a:rPr>
                        <a:t>ADD</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tc>
                  <a:txBody>
                    <a:bodyPr/>
                    <a:lstStyle/>
                    <a:p>
                      <a:pPr algn="ctr" rtl="0" fontAlgn="b"/>
                      <a:r>
                        <a:rPr lang="en-US" sz="1600" b="1" i="0" u="none" strike="noStrike">
                          <a:solidFill>
                            <a:srgbClr val="FFFFFF"/>
                          </a:solidFill>
                          <a:effectLst/>
                          <a:latin typeface="Arial" panose="020B0604020202020204" pitchFamily="34" charset="0"/>
                        </a:rPr>
                        <a:t># to Sponsor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rtl="0" fontAlgn="b"/>
                      <a:r>
                        <a:rPr lang="en-US" sz="1600" b="1" i="0" u="none" strike="noStrike">
                          <a:solidFill>
                            <a:srgbClr val="FFFFFF"/>
                          </a:solidFill>
                          <a:effectLst/>
                          <a:latin typeface="Arial" panose="020B0604020202020204" pitchFamily="34" charset="0"/>
                        </a:rPr>
                        <a:t>MPO</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tc>
                  <a:txBody>
                    <a:bodyPr/>
                    <a:lstStyle/>
                    <a:p>
                      <a:pPr algn="ctr" rtl="0" fontAlgn="b"/>
                      <a:r>
                        <a:rPr lang="en-US" sz="1600" b="1" i="0" u="none" strike="noStrike">
                          <a:solidFill>
                            <a:srgbClr val="FFFFFF"/>
                          </a:solidFill>
                          <a:effectLst/>
                          <a:latin typeface="Arial" panose="020B0604020202020204" pitchFamily="34" charset="0"/>
                        </a:rPr>
                        <a:t># to Sponsor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3A537"/>
                    </a:solidFill>
                  </a:tcPr>
                </a:tc>
                <a:extLst>
                  <a:ext uri="{0D108BD9-81ED-4DB2-BD59-A6C34878D82A}">
                    <a16:rowId xmlns:a16="http://schemas.microsoft.com/office/drawing/2014/main" val="1585077294"/>
                  </a:ext>
                </a:extLst>
              </a:tr>
              <a:tr h="252371">
                <a:tc>
                  <a:txBody>
                    <a:bodyPr/>
                    <a:lstStyle/>
                    <a:p>
                      <a:pPr algn="ctr" rtl="0" fontAlgn="b"/>
                      <a:r>
                        <a:rPr lang="en-US" sz="1600" b="0" i="0" u="none" strike="noStrike">
                          <a:solidFill>
                            <a:srgbClr val="000000"/>
                          </a:solidFill>
                          <a:effectLst/>
                          <a:latin typeface="Arial" panose="020B0604020202020204" pitchFamily="34" charset="0"/>
                        </a:rPr>
                        <a:t>1</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Arial" panose="020B0604020202020204" pitchFamily="34" charset="0"/>
                        </a:rPr>
                        <a:t>50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BARREN RIVER</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Bowling Green</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53714829"/>
                  </a:ext>
                </a:extLst>
              </a:tr>
              <a:tr h="252371">
                <a:tc>
                  <a:txBody>
                    <a:bodyPr/>
                    <a:lstStyle/>
                    <a:p>
                      <a:pPr algn="ctr" rtl="0" fontAlgn="b"/>
                      <a:r>
                        <a:rPr lang="en-US" sz="1600" b="0" i="0" u="none" strike="noStrike">
                          <a:solidFill>
                            <a:srgbClr val="000000"/>
                          </a:solidFill>
                          <a:effectLst/>
                          <a:latin typeface="Arial" panose="020B0604020202020204" pitchFamily="34" charset="0"/>
                        </a:rPr>
                        <a:t>2</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56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BIG SANDY</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Evansville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761582"/>
                  </a:ext>
                </a:extLst>
              </a:tr>
              <a:tr h="252371">
                <a:tc>
                  <a:txBody>
                    <a:bodyPr/>
                    <a:lstStyle/>
                    <a:p>
                      <a:pPr algn="ctr" rtl="0" fontAlgn="b"/>
                      <a:r>
                        <a:rPr lang="en-US" sz="1600" b="0" i="0" u="none" strike="noStrike">
                          <a:solidFill>
                            <a:srgbClr val="000000"/>
                          </a:solidFill>
                          <a:effectLst/>
                          <a:latin typeface="Arial" panose="020B0604020202020204" pitchFamily="34" charset="0"/>
                        </a:rPr>
                        <a:t>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48</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BLUEGRASS</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Arial" panose="020B0604020202020204" pitchFamily="34" charset="0"/>
                        </a:rPr>
                        <a:t>67</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Louisville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54</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7813606"/>
                  </a:ext>
                </a:extLst>
              </a:tr>
              <a:tr h="252371">
                <a:tc>
                  <a:txBody>
                    <a:bodyPr/>
                    <a:lstStyle/>
                    <a:p>
                      <a:pPr algn="ctr" rtl="0" fontAlgn="b"/>
                      <a:r>
                        <a:rPr lang="en-US" sz="1600" b="0" i="0" u="none" strike="noStrike">
                          <a:solidFill>
                            <a:srgbClr val="000000"/>
                          </a:solidFill>
                          <a:effectLst/>
                          <a:latin typeface="Arial" panose="020B0604020202020204" pitchFamily="34" charset="0"/>
                        </a:rPr>
                        <a:t>4</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52</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BUFFALO TRACE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KYOVA</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269702"/>
                  </a:ext>
                </a:extLst>
              </a:tr>
              <a:tr h="252371">
                <a:tc>
                  <a:txBody>
                    <a:bodyPr/>
                    <a:lstStyle/>
                    <a:p>
                      <a:pPr algn="ctr" rtl="0" fontAlgn="b"/>
                      <a:r>
                        <a:rPr lang="en-US" sz="1600" b="0" i="0" u="none" strike="noStrike">
                          <a:solidFill>
                            <a:srgbClr val="000000"/>
                          </a:solidFill>
                          <a:effectLst/>
                          <a:latin typeface="Arial" panose="020B0604020202020204" pitchFamily="34" charset="0"/>
                        </a:rPr>
                        <a:t>5</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74</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CUMBERLAND VALLEY</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38</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Lexington</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932377"/>
                  </a:ext>
                </a:extLst>
              </a:tr>
              <a:tr h="252371">
                <a:tc>
                  <a:txBody>
                    <a:bodyPr/>
                    <a:lstStyle/>
                    <a:p>
                      <a:pPr algn="ctr" rtl="0" fontAlgn="b"/>
                      <a:r>
                        <a:rPr lang="en-US" sz="1600" b="0" i="0" u="none" strike="noStrike">
                          <a:solidFill>
                            <a:srgbClr val="000000"/>
                          </a:solidFill>
                          <a:effectLst/>
                          <a:latin typeface="Arial" panose="020B0604020202020204" pitchFamily="34" charset="0"/>
                        </a:rPr>
                        <a:t>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53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FIVCO</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OKI</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27</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141143"/>
                  </a:ext>
                </a:extLst>
              </a:tr>
              <a:tr h="252371">
                <a:tc>
                  <a:txBody>
                    <a:bodyPr/>
                    <a:lstStyle/>
                    <a:p>
                      <a:pPr algn="ctr" rtl="0" fontAlgn="b"/>
                      <a:r>
                        <a:rPr lang="en-US" sz="1600" b="0" i="0" u="none" strike="noStrike">
                          <a:solidFill>
                            <a:srgbClr val="000000"/>
                          </a:solidFill>
                          <a:effectLst/>
                          <a:latin typeface="Arial" panose="020B0604020202020204" pitchFamily="34" charset="0"/>
                        </a:rPr>
                        <a:t>7</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68</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GATEWAY</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18</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Owensboro</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9</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8933968"/>
                  </a:ext>
                </a:extLst>
              </a:tr>
              <a:tr h="252371">
                <a:tc>
                  <a:txBody>
                    <a:bodyPr/>
                    <a:lstStyle/>
                    <a:p>
                      <a:pPr algn="ctr" rtl="0" fontAlgn="b"/>
                      <a:r>
                        <a:rPr lang="en-US" sz="1600" b="0" i="0" u="none" strike="noStrike">
                          <a:solidFill>
                            <a:srgbClr val="000000"/>
                          </a:solidFill>
                          <a:effectLst/>
                          <a:latin typeface="Arial" panose="020B0604020202020204" pitchFamily="34" charset="0"/>
                        </a:rPr>
                        <a:t>8</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45</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GREEN RIVER</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dirty="0">
                          <a:solidFill>
                            <a:srgbClr val="000000"/>
                          </a:solidFill>
                          <a:effectLst/>
                          <a:latin typeface="Arial" panose="020B0604020202020204" pitchFamily="34" charset="0"/>
                        </a:rPr>
                        <a:t>Radcliff</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12</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560475"/>
                  </a:ext>
                </a:extLst>
              </a:tr>
              <a:tr h="252371">
                <a:tc>
                  <a:txBody>
                    <a:bodyPr/>
                    <a:lstStyle/>
                    <a:p>
                      <a:pPr algn="ctr" rtl="0" fontAlgn="b"/>
                      <a:r>
                        <a:rPr lang="en-US" sz="1600" b="0" i="0" u="none" strike="noStrike">
                          <a:solidFill>
                            <a:srgbClr val="000000"/>
                          </a:solidFill>
                          <a:effectLst/>
                          <a:latin typeface="Arial" panose="020B0604020202020204" pitchFamily="34" charset="0"/>
                        </a:rPr>
                        <a:t>9</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KENTUCKY RIVER</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29</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Clarksville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dirty="0">
                          <a:solidFill>
                            <a:srgbClr val="000000"/>
                          </a:solidFill>
                          <a:effectLst/>
                          <a:latin typeface="Arial" panose="020B0604020202020204" pitchFamily="34" charset="0"/>
                        </a:rPr>
                        <a:t>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9732137"/>
                  </a:ext>
                </a:extLst>
              </a:tr>
              <a:tr h="252371">
                <a:tc>
                  <a:txBody>
                    <a:bodyPr/>
                    <a:lstStyle/>
                    <a:p>
                      <a:pPr algn="ctr" rtl="0" fontAlgn="b"/>
                      <a:r>
                        <a:rPr lang="en-US" sz="1600" b="0" i="0" u="none" strike="noStrike">
                          <a:solidFill>
                            <a:srgbClr val="000000"/>
                          </a:solidFill>
                          <a:effectLst/>
                          <a:latin typeface="Arial" panose="020B0604020202020204" pitchFamily="34" charset="0"/>
                        </a:rPr>
                        <a:t>10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35</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KIPDA</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22</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149760468"/>
                  </a:ext>
                </a:extLst>
              </a:tr>
              <a:tr h="252371">
                <a:tc>
                  <a:txBody>
                    <a:bodyPr/>
                    <a:lstStyle/>
                    <a:p>
                      <a:pPr algn="ctr" rtl="0" fontAlgn="b"/>
                      <a:r>
                        <a:rPr lang="en-US" sz="1600" b="0" i="0" u="none" strike="noStrike">
                          <a:solidFill>
                            <a:srgbClr val="000000"/>
                          </a:solidFill>
                          <a:effectLst/>
                          <a:latin typeface="Arial" panose="020B0604020202020204" pitchFamily="34" charset="0"/>
                        </a:rPr>
                        <a:t>11</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37</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LAKE CUMBERLAND</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829006861"/>
                  </a:ext>
                </a:extLst>
              </a:tr>
              <a:tr h="252371">
                <a:tc>
                  <a:txBody>
                    <a:bodyPr/>
                    <a:lstStyle/>
                    <a:p>
                      <a:pPr algn="ctr" rtl="0" fontAlgn="b"/>
                      <a:r>
                        <a:rPr lang="en-US" sz="1600" b="0" i="0" u="none" strike="noStrike">
                          <a:solidFill>
                            <a:srgbClr val="000000"/>
                          </a:solidFill>
                          <a:effectLst/>
                          <a:latin typeface="Arial" panose="020B0604020202020204" pitchFamily="34" charset="0"/>
                        </a:rPr>
                        <a:t>12</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31</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LINCOLN TRAIL</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30</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967913025"/>
                  </a:ext>
                </a:extLst>
              </a:tr>
              <a:tr h="252371">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NORTHERN KENTUCKY</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23</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42741462"/>
                  </a:ext>
                </a:extLst>
              </a:tr>
              <a:tr h="252371">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PENNYRILE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41</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781280815"/>
                  </a:ext>
                </a:extLst>
              </a:tr>
              <a:tr h="252371">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
                      <a:r>
                        <a:rPr lang="en-US" sz="1600" b="0" i="0" u="none" strike="noStrike">
                          <a:solidFill>
                            <a:srgbClr val="000000"/>
                          </a:solidFill>
                          <a:effectLst/>
                          <a:latin typeface="Arial" panose="020B0604020202020204" pitchFamily="34" charset="0"/>
                        </a:rPr>
                        <a:t>PURCHASE</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600" b="0" i="0" u="none" strike="noStrike">
                          <a:solidFill>
                            <a:srgbClr val="000000"/>
                          </a:solidFill>
                          <a:effectLst/>
                          <a:latin typeface="Arial" panose="020B0604020202020204" pitchFamily="34" charset="0"/>
                        </a:rPr>
                        <a:t>36</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00000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fontAlgn="b"/>
                      <a:r>
                        <a:rPr lang="en-US" sz="1600" b="0" i="0" u="none" strike="noStrike" dirty="0">
                          <a:solidFill>
                            <a:srgbClr val="000000"/>
                          </a:solidFill>
                          <a:effectLst/>
                          <a:latin typeface="Arial" panose="020B0604020202020204" pitchFamily="34" charset="0"/>
                        </a:rPr>
                        <a:t> </a:t>
                      </a:r>
                    </a:p>
                  </a:txBody>
                  <a:tcPr marL="6163" marR="6163" marT="6163" marB="0" anchor="b">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263424382"/>
                  </a:ext>
                </a:extLst>
              </a:tr>
            </a:tbl>
          </a:graphicData>
        </a:graphic>
      </p:graphicFrame>
    </p:spTree>
    <p:extLst>
      <p:ext uri="{BB962C8B-B14F-4D97-AF65-F5344CB8AC3E}">
        <p14:creationId xmlns:p14="http://schemas.microsoft.com/office/powerpoint/2010/main" val="27083277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509" y="1235466"/>
            <a:ext cx="10515600" cy="1225102"/>
          </a:xfrm>
        </p:spPr>
        <p:txBody>
          <a:bodyPr>
            <a:normAutofit fontScale="90000"/>
          </a:bodyPr>
          <a:lstStyle/>
          <a:p>
            <a:pPr algn="ctr"/>
            <a:r>
              <a:rPr lang="en-US" b="1" dirty="0" smtClean="0"/>
              <a:t>Sponsorship Phase Key Points</a:t>
            </a:r>
            <a:r>
              <a:rPr lang="en-US" dirty="0" smtClean="0"/>
              <a:t/>
            </a:r>
            <a:br>
              <a:rPr lang="en-US" dirty="0" smtClean="0"/>
            </a:br>
            <a:endParaRPr lang="en-US" dirty="0"/>
          </a:p>
        </p:txBody>
      </p:sp>
      <p:sp>
        <p:nvSpPr>
          <p:cNvPr id="3" name="Content Placeholder 2"/>
          <p:cNvSpPr>
            <a:spLocks noGrp="1"/>
          </p:cNvSpPr>
          <p:nvPr>
            <p:ph idx="1"/>
          </p:nvPr>
        </p:nvSpPr>
        <p:spPr>
          <a:xfrm>
            <a:off x="713509" y="1887416"/>
            <a:ext cx="10986121" cy="4289548"/>
          </a:xfrm>
        </p:spPr>
        <p:txBody>
          <a:bodyPr>
            <a:normAutofit fontScale="92500" lnSpcReduction="10000"/>
          </a:bodyPr>
          <a:lstStyle/>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Projects may be sponsored between 1/2/19 – 3/15/19.</a:t>
            </a:r>
          </a:p>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Projects must be in CHAF in order to be sponsored.</a:t>
            </a:r>
          </a:p>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New CHAF project requests may be submitted up through 3/1/19.</a:t>
            </a:r>
          </a:p>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CHAF will be locked for editing in “read only” mode after the sponsorship cycle beginning 3/16/19.</a:t>
            </a:r>
          </a:p>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CHAF will be unlocked for specific edits on sponsored projects during the SHIFT cycle for data verification. (i.e. estimates, improvement type, project type etc.)</a:t>
            </a:r>
          </a:p>
          <a:p>
            <a:pPr>
              <a:lnSpc>
                <a:spcPct val="150000"/>
              </a:lnSpc>
              <a:buFont typeface="Wingdings" panose="05000000000000000000" pitchFamily="2" charset="2"/>
              <a:buChar char="§"/>
            </a:pPr>
            <a:r>
              <a:rPr lang="en-US" dirty="0" smtClean="0">
                <a:latin typeface="Arial" panose="020B0604020202020204" pitchFamily="34" charset="0"/>
                <a:cs typeface="Arial" panose="020B0604020202020204" pitchFamily="34" charset="0"/>
              </a:rPr>
              <a:t>3/25/19 </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3/29/19 </a:t>
            </a:r>
            <a:r>
              <a:rPr lang="en-US" dirty="0">
                <a:latin typeface="Arial" panose="020B0604020202020204" pitchFamily="34" charset="0"/>
                <a:cs typeface="Arial" panose="020B0604020202020204" pitchFamily="34" charset="0"/>
              </a:rPr>
              <a:t>- ADDs, MPOs and Districts </a:t>
            </a:r>
            <a:r>
              <a:rPr lang="en-US" dirty="0" smtClean="0">
                <a:latin typeface="Arial" panose="020B0604020202020204" pitchFamily="34" charset="0"/>
                <a:cs typeface="Arial" panose="020B0604020202020204" pitchFamily="34" charset="0"/>
              </a:rPr>
              <a:t>conference </a:t>
            </a:r>
            <a:r>
              <a:rPr lang="en-US" dirty="0">
                <a:latin typeface="Arial" panose="020B0604020202020204" pitchFamily="34" charset="0"/>
                <a:cs typeface="Arial" panose="020B0604020202020204" pitchFamily="34" charset="0"/>
              </a:rPr>
              <a:t>calls with C.O. Planning to discuss sponsored projects. </a:t>
            </a:r>
            <a:endParaRPr lang="en-US" dirty="0" smtClean="0">
              <a:latin typeface="Arial" panose="020B0604020202020204" pitchFamily="34" charset="0"/>
              <a:cs typeface="Arial" panose="020B0604020202020204" pitchFamily="34" charset="0"/>
            </a:endParaRPr>
          </a:p>
          <a:p>
            <a:pPr>
              <a:lnSpc>
                <a:spcPct val="150000"/>
              </a:lnSpc>
              <a:buFont typeface="Wingdings" panose="05000000000000000000" pitchFamily="2" charset="2"/>
              <a:buChar char="§"/>
            </a:pPr>
            <a:endParaRPr lang="en-US" dirty="0" smtClean="0">
              <a:latin typeface="Arial" panose="020B0604020202020204" pitchFamily="34" charset="0"/>
              <a:cs typeface="Arial" panose="020B0604020202020204" pitchFamily="34" charset="0"/>
            </a:endParaRPr>
          </a:p>
          <a:p>
            <a:endParaRPr lang="en-US"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34EF9B4B-D6F2-4C51-AA3B-F1E183FB2E23}" type="slidenum">
              <a:rPr lang="en-US" smtClean="0"/>
              <a:t>11</a:t>
            </a:fld>
            <a:endParaRPr lang="en-US"/>
          </a:p>
        </p:txBody>
      </p:sp>
      <p:pic>
        <p:nvPicPr>
          <p:cNvPr id="6" name="Picture 5"/>
          <p:cNvPicPr>
            <a:picLocks noChangeAspect="1"/>
          </p:cNvPicPr>
          <p:nvPr/>
        </p:nvPicPr>
        <p:blipFill>
          <a:blip r:embed="rId2"/>
          <a:stretch>
            <a:fillRect/>
          </a:stretch>
        </p:blipFill>
        <p:spPr>
          <a:xfrm>
            <a:off x="3609324" y="218045"/>
            <a:ext cx="4608975" cy="951058"/>
          </a:xfrm>
          <a:prstGeom prst="rect">
            <a:avLst/>
          </a:prstGeom>
        </p:spPr>
      </p:pic>
    </p:spTree>
    <p:extLst>
      <p:ext uri="{BB962C8B-B14F-4D97-AF65-F5344CB8AC3E}">
        <p14:creationId xmlns:p14="http://schemas.microsoft.com/office/powerpoint/2010/main" val="16645533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to Sponsor a Project in CHAF</a:t>
            </a:r>
            <a:endParaRPr lang="en-US" b="1" dirty="0"/>
          </a:p>
        </p:txBody>
      </p:sp>
      <p:pic>
        <p:nvPicPr>
          <p:cNvPr id="5" name="Picture 4"/>
          <p:cNvPicPr>
            <a:picLocks noChangeAspect="1"/>
          </p:cNvPicPr>
          <p:nvPr/>
        </p:nvPicPr>
        <p:blipFill>
          <a:blip r:embed="rId3"/>
          <a:stretch>
            <a:fillRect/>
          </a:stretch>
        </p:blipFill>
        <p:spPr>
          <a:xfrm>
            <a:off x="5191125" y="2847975"/>
            <a:ext cx="1809750" cy="1162050"/>
          </a:xfrm>
          <a:prstGeom prst="rect">
            <a:avLst/>
          </a:prstGeom>
        </p:spPr>
      </p:pic>
      <p:cxnSp>
        <p:nvCxnSpPr>
          <p:cNvPr id="6" name="Straight Arrow Connector 5"/>
          <p:cNvCxnSpPr/>
          <p:nvPr/>
        </p:nvCxnSpPr>
        <p:spPr>
          <a:xfrm flipH="1" flipV="1">
            <a:off x="6434051" y="3067396"/>
            <a:ext cx="3715790" cy="1039092"/>
          </a:xfrm>
          <a:prstGeom prst="straightConnector1">
            <a:avLst/>
          </a:prstGeom>
          <a:ln w="165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747462" y="2386310"/>
            <a:ext cx="2676698" cy="923330"/>
          </a:xfrm>
          <a:prstGeom prst="rect">
            <a:avLst/>
          </a:prstGeom>
          <a:noFill/>
        </p:spPr>
        <p:txBody>
          <a:bodyPr wrap="square" rtlCol="0">
            <a:spAutoFit/>
          </a:bodyPr>
          <a:lstStyle/>
          <a:p>
            <a:r>
              <a:rPr lang="en-US" dirty="0" smtClean="0"/>
              <a:t>Click on the </a:t>
            </a:r>
            <a:r>
              <a:rPr lang="en-US" u="sng" dirty="0" smtClean="0"/>
              <a:t>number</a:t>
            </a:r>
            <a:r>
              <a:rPr lang="en-US" dirty="0" smtClean="0"/>
              <a:t> in the sponsorship tile to enter the sponsorship screen</a:t>
            </a:r>
            <a:endParaRPr lang="en-US" dirty="0"/>
          </a:p>
        </p:txBody>
      </p:sp>
      <p:sp>
        <p:nvSpPr>
          <p:cNvPr id="13" name="Slide Number Placeholder 12"/>
          <p:cNvSpPr>
            <a:spLocks noGrp="1"/>
          </p:cNvSpPr>
          <p:nvPr>
            <p:ph type="sldNum" sz="quarter" idx="12"/>
          </p:nvPr>
        </p:nvSpPr>
        <p:spPr/>
        <p:txBody>
          <a:bodyPr/>
          <a:lstStyle/>
          <a:p>
            <a:fld id="{34EF9B4B-D6F2-4C51-AA3B-F1E183FB2E23}" type="slidenum">
              <a:rPr lang="en-US" smtClean="0"/>
              <a:t>12</a:t>
            </a:fld>
            <a:endParaRPr lang="en-US"/>
          </a:p>
        </p:txBody>
      </p:sp>
    </p:spTree>
    <p:extLst>
      <p:ext uri="{BB962C8B-B14F-4D97-AF65-F5344CB8AC3E}">
        <p14:creationId xmlns:p14="http://schemas.microsoft.com/office/powerpoint/2010/main" val="24165616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3">
            <a:extLst>
              <a:ext uri="{28A0092B-C50C-407E-A947-70E740481C1C}">
                <a14:useLocalDpi xmlns:a14="http://schemas.microsoft.com/office/drawing/2010/main" val="0"/>
              </a:ext>
            </a:extLst>
          </a:blip>
          <a:srcRect t="42564"/>
          <a:stretch/>
        </p:blipFill>
        <p:spPr>
          <a:xfrm>
            <a:off x="843781" y="1358049"/>
            <a:ext cx="10269975" cy="4421427"/>
          </a:xfrm>
          <a:prstGeom prst="rect">
            <a:avLst/>
          </a:prstGeom>
        </p:spPr>
      </p:pic>
      <p:cxnSp>
        <p:nvCxnSpPr>
          <p:cNvPr id="6" name="Straight Arrow Connector 5"/>
          <p:cNvCxnSpPr/>
          <p:nvPr/>
        </p:nvCxnSpPr>
        <p:spPr>
          <a:xfrm flipV="1">
            <a:off x="7824353" y="3937127"/>
            <a:ext cx="1713186" cy="1618593"/>
          </a:xfrm>
          <a:prstGeom prst="straightConnector1">
            <a:avLst/>
          </a:prstGeom>
          <a:ln w="165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0" name="Slide Number Placeholder 9"/>
          <p:cNvSpPr>
            <a:spLocks noGrp="1"/>
          </p:cNvSpPr>
          <p:nvPr>
            <p:ph type="sldNum" sz="quarter" idx="12"/>
          </p:nvPr>
        </p:nvSpPr>
        <p:spPr/>
        <p:txBody>
          <a:bodyPr/>
          <a:lstStyle/>
          <a:p>
            <a:fld id="{34EF9B4B-D6F2-4C51-AA3B-F1E183FB2E23}" type="slidenum">
              <a:rPr lang="en-US" smtClean="0"/>
              <a:t>13</a:t>
            </a:fld>
            <a:endParaRPr lang="en-US"/>
          </a:p>
        </p:txBody>
      </p:sp>
      <p:pic>
        <p:nvPicPr>
          <p:cNvPr id="13" name="Picture 12"/>
          <p:cNvPicPr>
            <a:picLocks noChangeAspect="1"/>
          </p:cNvPicPr>
          <p:nvPr/>
        </p:nvPicPr>
        <p:blipFill>
          <a:blip r:embed="rId4"/>
          <a:stretch>
            <a:fillRect/>
          </a:stretch>
        </p:blipFill>
        <p:spPr>
          <a:xfrm>
            <a:off x="4631348" y="406277"/>
            <a:ext cx="2343150" cy="542925"/>
          </a:xfrm>
          <a:prstGeom prst="rect">
            <a:avLst/>
          </a:prstGeom>
        </p:spPr>
      </p:pic>
    </p:spTree>
    <p:extLst>
      <p:ext uri="{BB962C8B-B14F-4D97-AF65-F5344CB8AC3E}">
        <p14:creationId xmlns:p14="http://schemas.microsoft.com/office/powerpoint/2010/main" val="25145540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42564"/>
          <a:stretch/>
        </p:blipFill>
        <p:spPr>
          <a:xfrm>
            <a:off x="843781" y="1358049"/>
            <a:ext cx="10269975" cy="4421427"/>
          </a:xfrm>
          <a:prstGeom prst="rect">
            <a:avLst/>
          </a:prstGeom>
        </p:spPr>
      </p:pic>
      <p:pic>
        <p:nvPicPr>
          <p:cNvPr id="10" name="Picture 9"/>
          <p:cNvPicPr>
            <a:picLocks noChangeAspect="1"/>
          </p:cNvPicPr>
          <p:nvPr/>
        </p:nvPicPr>
        <p:blipFill>
          <a:blip r:embed="rId4"/>
          <a:stretch>
            <a:fillRect/>
          </a:stretch>
        </p:blipFill>
        <p:spPr>
          <a:xfrm>
            <a:off x="4631348" y="406277"/>
            <a:ext cx="2343150" cy="542925"/>
          </a:xfrm>
          <a:prstGeom prst="rect">
            <a:avLst/>
          </a:prstGeom>
        </p:spPr>
      </p:pic>
      <p:sp>
        <p:nvSpPr>
          <p:cNvPr id="7" name="Oval 6"/>
          <p:cNvSpPr/>
          <p:nvPr/>
        </p:nvSpPr>
        <p:spPr>
          <a:xfrm>
            <a:off x="4452748" y="2292391"/>
            <a:ext cx="2133600" cy="998484"/>
          </a:xfrm>
          <a:prstGeom prst="ellipse">
            <a:avLst/>
          </a:prstGeom>
          <a:noFill/>
          <a:ln w="1270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34EF9B4B-D6F2-4C51-AA3B-F1E183FB2E23}" type="slidenum">
              <a:rPr lang="en-US" smtClean="0"/>
              <a:t>14</a:t>
            </a:fld>
            <a:endParaRPr lang="en-US"/>
          </a:p>
        </p:txBody>
      </p:sp>
    </p:spTree>
    <p:extLst>
      <p:ext uri="{BB962C8B-B14F-4D97-AF65-F5344CB8AC3E}">
        <p14:creationId xmlns:p14="http://schemas.microsoft.com/office/powerpoint/2010/main" val="389674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872359"/>
            <a:ext cx="12103168" cy="5283584"/>
          </a:xfrm>
        </p:spPr>
      </p:pic>
      <p:sp>
        <p:nvSpPr>
          <p:cNvPr id="7" name="Rectangle 6"/>
          <p:cNvSpPr/>
          <p:nvPr/>
        </p:nvSpPr>
        <p:spPr>
          <a:xfrm>
            <a:off x="9637986" y="1681655"/>
            <a:ext cx="1219200" cy="2848304"/>
          </a:xfrm>
          <a:prstGeom prst="rect">
            <a:avLst/>
          </a:prstGeom>
          <a:noFill/>
          <a:ln w="1270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34EF9B4B-D6F2-4C51-AA3B-F1E183FB2E23}" type="slidenum">
              <a:rPr lang="en-US" smtClean="0"/>
              <a:t>15</a:t>
            </a:fld>
            <a:endParaRPr lang="en-US"/>
          </a:p>
        </p:txBody>
      </p:sp>
    </p:spTree>
    <p:extLst>
      <p:ext uri="{BB962C8B-B14F-4D97-AF65-F5344CB8AC3E}">
        <p14:creationId xmlns:p14="http://schemas.microsoft.com/office/powerpoint/2010/main" val="3593574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63A537"/>
                </a:solidFill>
                <a:latin typeface="Arial Black" panose="020B0A04020102020204" pitchFamily="34" charset="0"/>
              </a:rPr>
              <a:t>Questions?</a:t>
            </a:r>
            <a:endParaRPr lang="en-US" dirty="0">
              <a:solidFill>
                <a:srgbClr val="63A537"/>
              </a:solidFill>
              <a:latin typeface="Arial Black" panose="020B0A04020102020204" pitchFamily="34" charset="0"/>
            </a:endParaRPr>
          </a:p>
        </p:txBody>
      </p:sp>
      <p:sp>
        <p:nvSpPr>
          <p:cNvPr id="3" name="Content Placeholder 2"/>
          <p:cNvSpPr>
            <a:spLocks noGrp="1"/>
          </p:cNvSpPr>
          <p:nvPr>
            <p:ph idx="1"/>
          </p:nvPr>
        </p:nvSpPr>
        <p:spPr/>
        <p:txBody>
          <a:bodyPr/>
          <a:lstStyle/>
          <a:p>
            <a:pPr marL="0" indent="0" algn="ctr">
              <a:buNone/>
            </a:pPr>
            <a:r>
              <a:rPr lang="en-US" b="1" i="1" dirty="0" smtClean="0">
                <a:solidFill>
                  <a:schemeClr val="tx1"/>
                </a:solidFill>
                <a:latin typeface="Arial" panose="020B0604020202020204" pitchFamily="34" charset="0"/>
                <a:cs typeface="Arial" panose="020B0604020202020204" pitchFamily="34" charset="0"/>
              </a:rPr>
              <a:t>SHIFT</a:t>
            </a:r>
          </a:p>
          <a:p>
            <a:pPr marL="0" indent="0" algn="ctr">
              <a:buNone/>
            </a:pPr>
            <a:r>
              <a:rPr lang="en-US" b="1" dirty="0" smtClean="0">
                <a:latin typeface="Arial" panose="020B0604020202020204" pitchFamily="34" charset="0"/>
                <a:cs typeface="Arial" panose="020B0604020202020204" pitchFamily="34" charset="0"/>
              </a:rPr>
              <a:t>Eileen Vaughan</a:t>
            </a:r>
          </a:p>
          <a:p>
            <a:pPr marL="0" indent="0" algn="ctr">
              <a:buNone/>
            </a:pPr>
            <a:r>
              <a:rPr lang="en-US" b="1" dirty="0" smtClean="0">
                <a:solidFill>
                  <a:schemeClr val="tx1"/>
                </a:solidFill>
                <a:latin typeface="Arial" panose="020B0604020202020204" pitchFamily="34" charset="0"/>
                <a:cs typeface="Arial" panose="020B0604020202020204" pitchFamily="34" charset="0"/>
                <a:hlinkClick r:id="rId2"/>
              </a:rPr>
              <a:t>eileen.vaughan@ky.gov</a:t>
            </a:r>
            <a:endParaRPr lang="en-US" b="1" dirty="0" smtClean="0">
              <a:solidFill>
                <a:schemeClr val="tx1"/>
              </a:solidFill>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marL="0" indent="0" algn="ctr">
              <a:buNone/>
            </a:pPr>
            <a:r>
              <a:rPr lang="en-US" b="1" dirty="0" smtClean="0">
                <a:latin typeface="Arial" panose="020B0604020202020204" pitchFamily="34" charset="0"/>
                <a:cs typeface="Arial" panose="020B0604020202020204" pitchFamily="34" charset="0"/>
              </a:rPr>
              <a:t>CHAF</a:t>
            </a:r>
          </a:p>
          <a:p>
            <a:pPr marL="0" indent="0" algn="ctr">
              <a:buNone/>
            </a:pPr>
            <a:r>
              <a:rPr lang="en-US" b="1" dirty="0" smtClean="0">
                <a:latin typeface="Arial" panose="020B0604020202020204" pitchFamily="34" charset="0"/>
                <a:cs typeface="Arial" panose="020B0604020202020204" pitchFamily="34" charset="0"/>
              </a:rPr>
              <a:t>Maridely Loyselle</a:t>
            </a:r>
          </a:p>
          <a:p>
            <a:pPr marL="0" indent="0" algn="ctr">
              <a:buNone/>
            </a:pPr>
            <a:r>
              <a:rPr lang="en-US" b="1" dirty="0" smtClean="0">
                <a:latin typeface="Arial" panose="020B0604020202020204" pitchFamily="34" charset="0"/>
                <a:cs typeface="Arial" panose="020B0604020202020204" pitchFamily="34" charset="0"/>
                <a:hlinkClick r:id="rId3"/>
              </a:rPr>
              <a:t>Maridely.loyselle@ky.gov</a:t>
            </a:r>
            <a:endParaRPr lang="en-US" b="1" dirty="0" smtClean="0">
              <a:latin typeface="Arial" panose="020B0604020202020204" pitchFamily="34" charset="0"/>
              <a:cs typeface="Arial" panose="020B0604020202020204" pitchFamily="34" charset="0"/>
            </a:endParaRPr>
          </a:p>
          <a:p>
            <a:pPr marL="0" indent="0" algn="ctr">
              <a:buNone/>
            </a:pPr>
            <a:endParaRPr lang="en-US" dirty="0"/>
          </a:p>
        </p:txBody>
      </p:sp>
    </p:spTree>
    <p:extLst>
      <p:ext uri="{BB962C8B-B14F-4D97-AF65-F5344CB8AC3E}">
        <p14:creationId xmlns:p14="http://schemas.microsoft.com/office/powerpoint/2010/main" val="7877201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gn="ctr">
              <a:lnSpc>
                <a:spcPct val="107000"/>
              </a:lnSpc>
              <a:spcBef>
                <a:spcPts val="0"/>
              </a:spcBef>
              <a:spcAft>
                <a:spcPts val="0"/>
              </a:spcAft>
            </a:pPr>
            <a:r>
              <a:rPr lang="en-US" sz="1800" dirty="0">
                <a:latin typeface="Calibri" panose="020F0502020204030204" pitchFamily="34" charset="0"/>
                <a:ea typeface="Calibri" panose="020F0502020204030204" pitchFamily="34" charset="0"/>
                <a:cs typeface="Times New Roman" panose="02020603050405020304" pitchFamily="18" charset="0"/>
              </a:rPr>
              <a:t/>
            </a:r>
            <a:br>
              <a:rPr lang="en-US" sz="1800" dirty="0">
                <a:latin typeface="Calibri" panose="020F0502020204030204" pitchFamily="34" charset="0"/>
                <a:ea typeface="Calibri" panose="020F0502020204030204" pitchFamily="34" charset="0"/>
                <a:cs typeface="Times New Roman" panose="02020603050405020304" pitchFamily="18" charset="0"/>
              </a:rPr>
            </a:br>
            <a:r>
              <a:rPr lang="en-US" sz="2700" b="1" i="1" dirty="0" smtClean="0">
                <a:latin typeface="Arial" panose="020B0604020202020204" pitchFamily="34" charset="0"/>
                <a:ea typeface="Calibri" panose="020F0502020204030204" pitchFamily="34" charset="0"/>
                <a:cs typeface="Arial" panose="020B0604020202020204" pitchFamily="34" charset="0"/>
              </a:rPr>
              <a:t>Strategic </a:t>
            </a:r>
            <a:r>
              <a:rPr lang="en-US" sz="2700" b="1" i="1" dirty="0">
                <a:latin typeface="Arial" panose="020B0604020202020204" pitchFamily="34" charset="0"/>
                <a:ea typeface="Calibri" panose="020F0502020204030204" pitchFamily="34" charset="0"/>
                <a:cs typeface="Arial" panose="020B0604020202020204" pitchFamily="34" charset="0"/>
              </a:rPr>
              <a:t>Highway Investment Formula for </a:t>
            </a:r>
            <a:r>
              <a:rPr lang="en-US" sz="2700" b="1" i="1" dirty="0" smtClean="0">
                <a:latin typeface="Arial" panose="020B0604020202020204" pitchFamily="34" charset="0"/>
                <a:ea typeface="Calibri" panose="020F0502020204030204" pitchFamily="34" charset="0"/>
                <a:cs typeface="Arial" panose="020B0604020202020204" pitchFamily="34" charset="0"/>
              </a:rPr>
              <a:t>Tomorrow</a:t>
            </a:r>
            <a:endParaRPr lang="en-US" b="1" i="1" dirty="0">
              <a:solidFill>
                <a:srgbClr val="538135"/>
              </a:solidFill>
              <a:latin typeface="Arial" panose="020B0604020202020204" pitchFamily="34" charset="0"/>
              <a:cs typeface="Arial" panose="020B0604020202020204" pitchFamily="34" charset="0"/>
            </a:endParaRPr>
          </a:p>
        </p:txBody>
      </p:sp>
      <p:sp>
        <p:nvSpPr>
          <p:cNvPr id="9" name="Content Placeholder 8"/>
          <p:cNvSpPr>
            <a:spLocks noGrp="1"/>
          </p:cNvSpPr>
          <p:nvPr>
            <p:ph idx="1"/>
          </p:nvPr>
        </p:nvSpPr>
        <p:spPr>
          <a:xfrm>
            <a:off x="6233532" y="2531560"/>
            <a:ext cx="5330283" cy="2384527"/>
          </a:xfrm>
        </p:spPr>
        <p:txBody>
          <a:bodyPr>
            <a:normAutofit/>
          </a:bodyPr>
          <a:lstStyle/>
          <a:p>
            <a:pPr marL="0" marR="0" indent="0">
              <a:lnSpc>
                <a:spcPct val="107000"/>
              </a:lnSpc>
              <a:spcBef>
                <a:spcPts val="0"/>
              </a:spcBef>
              <a:spcAft>
                <a:spcPts val="600"/>
              </a:spcAft>
              <a:buNone/>
            </a:pPr>
            <a:r>
              <a:rPr lang="en-US" sz="2400" i="1" dirty="0" smtClean="0">
                <a:solidFill>
                  <a:srgbClr val="538135"/>
                </a:solidFill>
                <a:latin typeface="Arial" panose="020B0604020202020204" pitchFamily="34" charset="0"/>
                <a:ea typeface="Calibri" panose="020F0502020204030204" pitchFamily="34" charset="0"/>
                <a:cs typeface="Arial" panose="020B0604020202020204" pitchFamily="34" charset="0"/>
              </a:rPr>
              <a:t>PROJECTS </a:t>
            </a:r>
            <a:r>
              <a:rPr lang="en-US" sz="2400" i="1" dirty="0">
                <a:solidFill>
                  <a:srgbClr val="538135"/>
                </a:solidFill>
                <a:latin typeface="Arial" panose="020B0604020202020204" pitchFamily="34" charset="0"/>
                <a:ea typeface="Calibri" panose="020F0502020204030204" pitchFamily="34" charset="0"/>
                <a:cs typeface="Arial" panose="020B0604020202020204" pitchFamily="34" charset="0"/>
              </a:rPr>
              <a:t>OUTSIDE SHIFT</a:t>
            </a:r>
            <a:endParaRPr lang="en-US" sz="3200" dirty="0">
              <a:latin typeface="Arial" panose="020B0604020202020204" pitchFamily="34" charset="0"/>
              <a:ea typeface="Calibri" panose="020F0502020204030204" pitchFamily="34" charset="0"/>
              <a:cs typeface="Arial" panose="020B0604020202020204" pitchFamily="34" charset="0"/>
            </a:endParaRPr>
          </a:p>
          <a:p>
            <a:pPr lvl="1">
              <a:lnSpc>
                <a:spcPct val="107000"/>
              </a:lnSpc>
              <a:spcBef>
                <a:spcPts val="0"/>
              </a:spcBef>
              <a:spcAft>
                <a:spcPts val="600"/>
              </a:spcAft>
              <a:buFont typeface="Wingdings" panose="05000000000000000000" pitchFamily="2" charset="2"/>
              <a:buChar char="§"/>
            </a:pPr>
            <a:r>
              <a:rPr lang="en-US" sz="26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Rural and Municipal Aid</a:t>
            </a:r>
          </a:p>
          <a:p>
            <a:pPr lvl="1">
              <a:lnSpc>
                <a:spcPct val="107000"/>
              </a:lnSpc>
              <a:spcBef>
                <a:spcPts val="0"/>
              </a:spcBef>
              <a:spcAft>
                <a:spcPts val="0"/>
              </a:spcAft>
              <a:buFont typeface="Wingdings" panose="05000000000000000000" pitchFamily="2" charset="2"/>
              <a:buChar char="§"/>
            </a:pPr>
            <a:r>
              <a:rPr lang="en-US" sz="26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Maintenance Work</a:t>
            </a:r>
          </a:p>
          <a:p>
            <a:pPr lvl="1">
              <a:lnSpc>
                <a:spcPct val="107000"/>
              </a:lnSpc>
              <a:spcBef>
                <a:spcPts val="0"/>
              </a:spcBef>
              <a:spcAft>
                <a:spcPts val="0"/>
              </a:spcAft>
              <a:buFont typeface="Wingdings" panose="05000000000000000000" pitchFamily="2" charset="2"/>
              <a:buChar char="§"/>
            </a:pPr>
            <a:r>
              <a:rPr lang="en-US" sz="26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Federally Dedicated Projects</a:t>
            </a:r>
          </a:p>
          <a:p>
            <a:pPr lvl="1">
              <a:lnSpc>
                <a:spcPct val="107000"/>
              </a:lnSpc>
              <a:spcBef>
                <a:spcPts val="0"/>
              </a:spcBef>
              <a:spcAft>
                <a:spcPts val="0"/>
              </a:spcAft>
              <a:buFont typeface="Wingdings" panose="05000000000000000000" pitchFamily="2" charset="2"/>
              <a:buChar char="§"/>
            </a:pPr>
            <a:r>
              <a:rPr lang="en-US" sz="2600" dirty="0">
                <a:solidFill>
                  <a:schemeClr val="tx1">
                    <a:lumMod val="95000"/>
                    <a:lumOff val="5000"/>
                  </a:schemeClr>
                </a:solidFill>
                <a:latin typeface="Arial" panose="020B0604020202020204" pitchFamily="34" charset="0"/>
                <a:ea typeface="Calibri" panose="020F0502020204030204" pitchFamily="34" charset="0"/>
                <a:cs typeface="Arial" panose="020B0604020202020204" pitchFamily="34" charset="0"/>
              </a:rPr>
              <a:t>MPO Dedicated Projects</a:t>
            </a:r>
          </a:p>
          <a:p>
            <a:endParaRPr lang="en-US" dirty="0"/>
          </a:p>
        </p:txBody>
      </p:sp>
      <p:sp>
        <p:nvSpPr>
          <p:cNvPr id="13" name="Rectangle 12"/>
          <p:cNvSpPr/>
          <p:nvPr/>
        </p:nvSpPr>
        <p:spPr>
          <a:xfrm>
            <a:off x="289933" y="2531560"/>
            <a:ext cx="6367346" cy="2639377"/>
          </a:xfrm>
          <a:prstGeom prst="rect">
            <a:avLst/>
          </a:prstGeom>
        </p:spPr>
        <p:txBody>
          <a:bodyPr wrap="square">
            <a:spAutoFit/>
          </a:bodyPr>
          <a:lstStyle/>
          <a:p>
            <a:pPr lvl="1">
              <a:lnSpc>
                <a:spcPct val="107000"/>
              </a:lnSpc>
              <a:spcAft>
                <a:spcPts val="600"/>
              </a:spcAft>
              <a:buClr>
                <a:schemeClr val="accent1"/>
              </a:buClr>
            </a:pPr>
            <a:r>
              <a:rPr lang="en-US" sz="2400" i="1" dirty="0">
                <a:solidFill>
                  <a:srgbClr val="538135"/>
                </a:solidFill>
                <a:latin typeface="Arial" panose="020B0604020202020204" pitchFamily="34" charset="0"/>
                <a:ea typeface="Calibri" panose="020F0502020204030204" pitchFamily="34" charset="0"/>
                <a:cs typeface="Arial" panose="020B0604020202020204" pitchFamily="34" charset="0"/>
              </a:rPr>
              <a:t>PROJECTS </a:t>
            </a:r>
            <a:r>
              <a:rPr lang="en-US" sz="2400" i="1" dirty="0" smtClean="0">
                <a:solidFill>
                  <a:srgbClr val="538135"/>
                </a:solidFill>
                <a:latin typeface="Arial" panose="020B0604020202020204" pitchFamily="34" charset="0"/>
                <a:ea typeface="Calibri" panose="020F0502020204030204" pitchFamily="34" charset="0"/>
                <a:cs typeface="Arial" panose="020B0604020202020204" pitchFamily="34" charset="0"/>
              </a:rPr>
              <a:t>INCLUDED</a:t>
            </a:r>
            <a:endParaRPr lang="en-US" sz="24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1371600" lvl="2" indent="-457200">
              <a:lnSpc>
                <a:spcPct val="107000"/>
              </a:lnSpc>
              <a:spcAft>
                <a:spcPts val="600"/>
              </a:spcAft>
              <a:buClr>
                <a:schemeClr val="accent1"/>
              </a:buClr>
              <a:buFont typeface="Wingdings" panose="05000000000000000000" pitchFamily="2" charset="2"/>
              <a:buChar char="§"/>
            </a:pPr>
            <a:r>
              <a:rPr lang="en-US" sz="2800" dirty="0" smtClean="0">
                <a:solidFill>
                  <a:prstClr val="black"/>
                </a:solidFill>
                <a:latin typeface="Arial" panose="020B0604020202020204" pitchFamily="34" charset="0"/>
                <a:ea typeface="Calibri" panose="020F0502020204030204" pitchFamily="34" charset="0"/>
                <a:cs typeface="Arial" panose="020B0604020202020204" pitchFamily="34" charset="0"/>
              </a:rPr>
              <a:t>Safety Improvements</a:t>
            </a:r>
          </a:p>
          <a:p>
            <a:pPr marL="1371600" lvl="2" indent="-457200">
              <a:lnSpc>
                <a:spcPct val="107000"/>
              </a:lnSpc>
              <a:spcAft>
                <a:spcPts val="600"/>
              </a:spcAft>
              <a:buClr>
                <a:schemeClr val="accent1"/>
              </a:buClr>
              <a:buFont typeface="Wingdings" panose="05000000000000000000" pitchFamily="2" charset="2"/>
              <a:buChar char="§"/>
            </a:pPr>
            <a:r>
              <a:rPr lang="en-US" sz="2800" dirty="0" smtClean="0">
                <a:solidFill>
                  <a:prstClr val="black"/>
                </a:solidFill>
                <a:latin typeface="Arial" panose="020B0604020202020204" pitchFamily="34" charset="0"/>
                <a:ea typeface="Calibri" panose="020F0502020204030204" pitchFamily="34" charset="0"/>
                <a:cs typeface="Arial" panose="020B0604020202020204" pitchFamily="34" charset="0"/>
              </a:rPr>
              <a:t>Road Widening</a:t>
            </a:r>
          </a:p>
          <a:p>
            <a:pPr marL="1371600" lvl="2" indent="-457200">
              <a:lnSpc>
                <a:spcPct val="107000"/>
              </a:lnSpc>
              <a:spcAft>
                <a:spcPts val="600"/>
              </a:spcAft>
              <a:buClr>
                <a:schemeClr val="accent1"/>
              </a:buClr>
              <a:buFont typeface="Wingdings" panose="05000000000000000000" pitchFamily="2" charset="2"/>
              <a:buChar char="§"/>
            </a:pPr>
            <a:r>
              <a:rPr lang="en-US" sz="2800" dirty="0" smtClean="0">
                <a:solidFill>
                  <a:prstClr val="black"/>
                </a:solidFill>
                <a:latin typeface="Arial" panose="020B0604020202020204" pitchFamily="34" charset="0"/>
                <a:ea typeface="Calibri" panose="020F0502020204030204" pitchFamily="34" charset="0"/>
                <a:cs typeface="Arial" panose="020B0604020202020204" pitchFamily="34" charset="0"/>
              </a:rPr>
              <a:t>Reconstruction</a:t>
            </a:r>
            <a:endParaRPr lang="en-US" sz="28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marL="1371600" lvl="2" indent="-457200">
              <a:lnSpc>
                <a:spcPct val="107000"/>
              </a:lnSpc>
              <a:spcAft>
                <a:spcPts val="600"/>
              </a:spcAft>
              <a:buClr>
                <a:schemeClr val="accent1"/>
              </a:buClr>
              <a:buFont typeface="Wingdings" panose="05000000000000000000" pitchFamily="2" charset="2"/>
              <a:buChar char="§"/>
            </a:pPr>
            <a:r>
              <a:rPr lang="en-US" sz="2800" dirty="0" smtClean="0">
                <a:solidFill>
                  <a:prstClr val="black"/>
                </a:solidFill>
                <a:latin typeface="Arial" panose="020B0604020202020204" pitchFamily="34" charset="0"/>
                <a:ea typeface="Calibri" panose="020F0502020204030204" pitchFamily="34" charset="0"/>
                <a:cs typeface="Arial" panose="020B0604020202020204" pitchFamily="34" charset="0"/>
              </a:rPr>
              <a:t>New </a:t>
            </a:r>
            <a:r>
              <a:rPr lang="en-US" sz="2800" dirty="0">
                <a:solidFill>
                  <a:prstClr val="black"/>
                </a:solidFill>
                <a:latin typeface="Arial" panose="020B0604020202020204" pitchFamily="34" charset="0"/>
                <a:ea typeface="Calibri" panose="020F0502020204030204" pitchFamily="34" charset="0"/>
                <a:cs typeface="Arial" panose="020B0604020202020204" pitchFamily="34" charset="0"/>
              </a:rPr>
              <a:t>Routes and Interchanges</a:t>
            </a:r>
          </a:p>
        </p:txBody>
      </p:sp>
      <p:sp>
        <p:nvSpPr>
          <p:cNvPr id="14" name="Slide Number Placeholder 13"/>
          <p:cNvSpPr>
            <a:spLocks noGrp="1"/>
          </p:cNvSpPr>
          <p:nvPr>
            <p:ph type="sldNum" sz="quarter" idx="12"/>
          </p:nvPr>
        </p:nvSpPr>
        <p:spPr/>
        <p:txBody>
          <a:bodyPr/>
          <a:lstStyle/>
          <a:p>
            <a:fld id="{41C53790-7AF5-4EF3-AD55-5464ABE39D41}" type="slidenum">
              <a:rPr lang="en-US" smtClean="0"/>
              <a:t>2</a:t>
            </a:fld>
            <a:endParaRPr lang="en-US" dirty="0"/>
          </a:p>
        </p:txBody>
      </p:sp>
      <p:pic>
        <p:nvPicPr>
          <p:cNvPr id="6" name="Picture 5">
            <a:extLst>
              <a:ext uri="{FF2B5EF4-FFF2-40B4-BE49-F238E27FC236}">
                <a16:creationId xmlns:a16="http://schemas.microsoft.com/office/drawing/2014/main" id="{2798D087-4BD6-EE4D-969C-8608D5AFEC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34274" y="289174"/>
            <a:ext cx="4606477" cy="946292"/>
          </a:xfrm>
          <a:prstGeom prst="rect">
            <a:avLst/>
          </a:prstGeom>
        </p:spPr>
      </p:pic>
    </p:spTree>
    <p:extLst>
      <p:ext uri="{BB962C8B-B14F-4D97-AF65-F5344CB8AC3E}">
        <p14:creationId xmlns:p14="http://schemas.microsoft.com/office/powerpoint/2010/main" val="23391980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286604"/>
            <a:ext cx="11781692" cy="1143612"/>
          </a:xfrm>
        </p:spPr>
        <p:txBody>
          <a:bodyPr>
            <a:normAutofit/>
          </a:bodyPr>
          <a:lstStyle/>
          <a:p>
            <a:r>
              <a:rPr lang="en-US" sz="3600" dirty="0" smtClean="0">
                <a:solidFill>
                  <a:schemeClr val="tx1"/>
                </a:solidFill>
                <a:latin typeface="Arial Black" panose="020B0A04020102020204" pitchFamily="34" charset="0"/>
              </a:rPr>
              <a:t>Highway Plan Projects – Committed Projects</a:t>
            </a:r>
            <a:endParaRPr lang="en-US" sz="3600"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199292" y="1857022"/>
            <a:ext cx="11863754" cy="4356209"/>
          </a:xfrm>
        </p:spPr>
        <p:txBody>
          <a:bodyPr>
            <a:normAutofit/>
          </a:bodyPr>
          <a:lstStyle/>
          <a:p>
            <a:pPr marL="749808" lvl="1" indent="-457200">
              <a:lnSpc>
                <a:spcPct val="150000"/>
              </a:lnSpc>
              <a:buClrTx/>
              <a:buFont typeface="+mj-lt"/>
              <a:buAutoNum type="arabicPeriod"/>
            </a:pPr>
            <a:r>
              <a:rPr lang="en-US" dirty="0" smtClean="0">
                <a:latin typeface="Arial" panose="020B0604020202020204" pitchFamily="34" charset="0"/>
                <a:cs typeface="Arial" panose="020B0604020202020204" pitchFamily="34" charset="0"/>
              </a:rPr>
              <a:t>Were </a:t>
            </a:r>
            <a:r>
              <a:rPr lang="en-US" dirty="0">
                <a:latin typeface="Arial" panose="020B0604020202020204" pitchFamily="34" charset="0"/>
                <a:cs typeface="Arial" panose="020B0604020202020204" pitchFamily="34" charset="0"/>
              </a:rPr>
              <a:t>in the Recommended Highway </a:t>
            </a:r>
            <a:r>
              <a:rPr lang="en-US" dirty="0" smtClean="0">
                <a:latin typeface="Arial" panose="020B0604020202020204" pitchFamily="34" charset="0"/>
                <a:cs typeface="Arial" panose="020B0604020202020204" pitchFamily="34" charset="0"/>
              </a:rPr>
              <a:t>Plan.</a:t>
            </a:r>
          </a:p>
          <a:p>
            <a:pPr marL="749808" lvl="1" indent="-457200">
              <a:lnSpc>
                <a:spcPct val="150000"/>
              </a:lnSpc>
              <a:buClrTx/>
              <a:buFont typeface="+mj-lt"/>
              <a:buAutoNum type="arabicPeriod"/>
            </a:pPr>
            <a:endParaRPr lang="en-US" dirty="0" smtClean="0">
              <a:latin typeface="Arial" panose="020B0604020202020204" pitchFamily="34" charset="0"/>
              <a:cs typeface="Arial" panose="020B0604020202020204" pitchFamily="34" charset="0"/>
            </a:endParaRPr>
          </a:p>
          <a:p>
            <a:pPr marL="749808" lvl="1" indent="-457200">
              <a:lnSpc>
                <a:spcPct val="150000"/>
              </a:lnSpc>
              <a:buClrTx/>
              <a:buFont typeface="+mj-lt"/>
              <a:buAutoNum type="arabicPeriod"/>
            </a:pPr>
            <a:r>
              <a:rPr lang="en-US" dirty="0" smtClean="0">
                <a:latin typeface="Arial" panose="020B0604020202020204" pitchFamily="34" charset="0"/>
                <a:cs typeface="Arial" panose="020B0604020202020204" pitchFamily="34" charset="0"/>
              </a:rPr>
              <a:t>Have </a:t>
            </a:r>
            <a:r>
              <a:rPr lang="en-US" dirty="0">
                <a:latin typeface="Arial" panose="020B0604020202020204" pitchFamily="34" charset="0"/>
                <a:cs typeface="Arial" panose="020B0604020202020204" pitchFamily="34" charset="0"/>
              </a:rPr>
              <a:t>either R, U, or C programmed in the biennium (2018-2020) of the Enacted Plan </a:t>
            </a:r>
            <a:r>
              <a:rPr lang="en-US" u="sng" dirty="0">
                <a:latin typeface="Arial" panose="020B0604020202020204" pitchFamily="34" charset="0"/>
                <a:cs typeface="Arial" panose="020B0604020202020204" pitchFamily="34" charset="0"/>
              </a:rPr>
              <a:t>or</a:t>
            </a:r>
            <a:r>
              <a:rPr lang="en-US" dirty="0">
                <a:latin typeface="Arial" panose="020B0604020202020204" pitchFamily="34" charset="0"/>
                <a:cs typeface="Arial" panose="020B0604020202020204" pitchFamily="34" charset="0"/>
              </a:rPr>
              <a:t> only C programmed in 2021-2024 of the Enacted Plan (and no other phase in the Plan</a:t>
            </a:r>
            <a:r>
              <a:rPr lang="en-US" dirty="0" smtClean="0">
                <a:latin typeface="Arial" panose="020B0604020202020204" pitchFamily="34" charset="0"/>
                <a:cs typeface="Arial" panose="020B0604020202020204" pitchFamily="34" charset="0"/>
              </a:rPr>
              <a:t>).</a:t>
            </a:r>
          </a:p>
          <a:p>
            <a:pPr marL="749808" lvl="1" indent="-457200">
              <a:lnSpc>
                <a:spcPct val="150000"/>
              </a:lnSpc>
              <a:buClrTx/>
              <a:buFont typeface="+mj-lt"/>
              <a:buAutoNum type="arabicPeriod"/>
            </a:pPr>
            <a:endParaRPr lang="en-US" dirty="0">
              <a:latin typeface="Arial" panose="020B0604020202020204" pitchFamily="34" charset="0"/>
              <a:cs typeface="Arial" panose="020B0604020202020204" pitchFamily="34" charset="0"/>
            </a:endParaRPr>
          </a:p>
          <a:p>
            <a:pPr marL="749808" lvl="1" indent="-457200">
              <a:lnSpc>
                <a:spcPct val="150000"/>
              </a:lnSpc>
              <a:buClrTx/>
              <a:buFont typeface="+mj-lt"/>
              <a:buAutoNum type="arabicPeriod"/>
            </a:pPr>
            <a:r>
              <a:rPr lang="en-US" dirty="0">
                <a:latin typeface="Arial" panose="020B0604020202020204" pitchFamily="34" charset="0"/>
                <a:cs typeface="Arial" panose="020B0604020202020204" pitchFamily="34" charset="0"/>
              </a:rPr>
              <a:t>Have consistent scope with what was proposed in </a:t>
            </a:r>
            <a:r>
              <a:rPr lang="en-US" dirty="0" smtClean="0">
                <a:latin typeface="Arial" panose="020B0604020202020204" pitchFamily="34" charset="0"/>
                <a:cs typeface="Arial" panose="020B0604020202020204" pitchFamily="34" charset="0"/>
              </a:rPr>
              <a:t>2018</a:t>
            </a:r>
          </a:p>
          <a:p>
            <a:pPr marL="658368" lvl="3" indent="0">
              <a:lnSpc>
                <a:spcPct val="150000"/>
              </a:lnSpc>
              <a:buClrTx/>
              <a:buNone/>
            </a:pPr>
            <a:r>
              <a:rPr lang="en-US" sz="1800" dirty="0" smtClean="0">
                <a:latin typeface="Arial" panose="020B0604020202020204" pitchFamily="34" charset="0"/>
                <a:cs typeface="Arial" panose="020B0604020202020204" pitchFamily="34" charset="0"/>
              </a:rPr>
              <a:t>- costs within </a:t>
            </a:r>
            <a:r>
              <a:rPr lang="en-US" sz="1800" dirty="0">
                <a:latin typeface="Arial" panose="020B0604020202020204" pitchFamily="34" charset="0"/>
                <a:cs typeface="Arial" panose="020B0604020202020204" pitchFamily="34" charset="0"/>
              </a:rPr>
              <a:t>5</a:t>
            </a:r>
            <a:r>
              <a:rPr lang="en-US" sz="1800" dirty="0" smtClean="0">
                <a:latin typeface="Arial" panose="020B0604020202020204" pitchFamily="34" charset="0"/>
                <a:cs typeface="Arial" panose="020B0604020202020204" pitchFamily="34" charset="0"/>
              </a:rPr>
              <a:t>%</a:t>
            </a:r>
          </a:p>
          <a:p>
            <a:pPr marL="658368" lvl="3" indent="0">
              <a:lnSpc>
                <a:spcPct val="150000"/>
              </a:lnSpc>
              <a:buClrTx/>
              <a:buNone/>
            </a:pPr>
            <a:r>
              <a:rPr lang="en-US" sz="1800" dirty="0" smtClean="0">
                <a:latin typeface="Arial" panose="020B0604020202020204" pitchFamily="34" charset="0"/>
                <a:cs typeface="Arial" panose="020B0604020202020204" pitchFamily="34" charset="0"/>
              </a:rPr>
              <a:t>- R </a:t>
            </a:r>
            <a:r>
              <a:rPr lang="en-US" sz="1800" dirty="0">
                <a:latin typeface="Arial" panose="020B0604020202020204" pitchFamily="34" charset="0"/>
                <a:cs typeface="Arial" panose="020B0604020202020204" pitchFamily="34" charset="0"/>
              </a:rPr>
              <a:t>programmed in the biennium is on schedule for funding authorization </a:t>
            </a:r>
            <a:r>
              <a:rPr lang="en-US" sz="1800" dirty="0" smtClean="0">
                <a:latin typeface="Arial" panose="020B0604020202020204" pitchFamily="34" charset="0"/>
                <a:cs typeface="Arial" panose="020B0604020202020204" pitchFamily="34" charset="0"/>
              </a:rPr>
              <a:t>w/in </a:t>
            </a:r>
            <a:r>
              <a:rPr lang="en-US" sz="1800">
                <a:latin typeface="Arial" panose="020B0604020202020204" pitchFamily="34" charset="0"/>
                <a:cs typeface="Arial" panose="020B0604020202020204" pitchFamily="34" charset="0"/>
              </a:rPr>
              <a:t>the </a:t>
            </a:r>
            <a:r>
              <a:rPr lang="en-US" sz="1800" smtClean="0">
                <a:latin typeface="Arial" panose="020B0604020202020204" pitchFamily="34" charset="0"/>
                <a:cs typeface="Arial" panose="020B0604020202020204" pitchFamily="34" charset="0"/>
              </a:rPr>
              <a:t>biennium</a:t>
            </a:r>
            <a:endParaRPr lang="en-US" sz="1800" dirty="0"/>
          </a:p>
        </p:txBody>
      </p:sp>
      <p:sp>
        <p:nvSpPr>
          <p:cNvPr id="4" name="Slide Number Placeholder 3"/>
          <p:cNvSpPr>
            <a:spLocks noGrp="1"/>
          </p:cNvSpPr>
          <p:nvPr>
            <p:ph type="sldNum" sz="quarter" idx="12"/>
          </p:nvPr>
        </p:nvSpPr>
        <p:spPr/>
        <p:txBody>
          <a:bodyPr/>
          <a:lstStyle/>
          <a:p>
            <a:fld id="{41C53790-7AF5-4EF3-AD55-5464ABE39D41}" type="slidenum">
              <a:rPr lang="en-US" smtClean="0"/>
              <a:t>3</a:t>
            </a:fld>
            <a:endParaRPr lang="en-US" dirty="0"/>
          </a:p>
        </p:txBody>
      </p:sp>
    </p:spTree>
    <p:extLst>
      <p:ext uri="{BB962C8B-B14F-4D97-AF65-F5344CB8AC3E}">
        <p14:creationId xmlns:p14="http://schemas.microsoft.com/office/powerpoint/2010/main" val="3979694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155335"/>
          </a:xfrm>
        </p:spPr>
        <p:txBody>
          <a:bodyPr>
            <a:normAutofit fontScale="90000"/>
          </a:bodyPr>
          <a:lstStyle/>
          <a:p>
            <a:r>
              <a:rPr lang="en-US" dirty="0" smtClean="0"/>
              <a:t/>
            </a:r>
            <a:br>
              <a:rPr lang="en-US" dirty="0" smtClean="0"/>
            </a:br>
            <a:r>
              <a:rPr lang="en-US" sz="4000" dirty="0" smtClean="0">
                <a:solidFill>
                  <a:schemeClr val="tx1"/>
                </a:solidFill>
                <a:latin typeface="Arial Black" panose="020B0A04020102020204" pitchFamily="34" charset="0"/>
              </a:rPr>
              <a:t>Highway Plan Projects – Sponsorship</a:t>
            </a:r>
            <a:endParaRPr lang="en-US" sz="4000"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847493" y="1845733"/>
            <a:ext cx="10694019" cy="4332043"/>
          </a:xfrm>
        </p:spPr>
        <p:txBody>
          <a:bodyPr>
            <a:normAutofit fontScale="92500"/>
          </a:bodyPr>
          <a:lstStyle/>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ALL other projects in SHIFT need to be sponsored to be included in prioritization.</a:t>
            </a:r>
          </a:p>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Projects with active phases still need to be sponsored to be included.</a:t>
            </a:r>
          </a:p>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Each project construction segment will need to be sponsored.</a:t>
            </a:r>
          </a:p>
          <a:p>
            <a:endParaRPr lang="en-US" sz="3200" dirty="0" smtClean="0"/>
          </a:p>
          <a:p>
            <a:endParaRPr lang="en-US" sz="3200" dirty="0" smtClean="0"/>
          </a:p>
          <a:p>
            <a:endParaRPr lang="en-US" sz="3200" dirty="0"/>
          </a:p>
        </p:txBody>
      </p:sp>
      <p:sp>
        <p:nvSpPr>
          <p:cNvPr id="4" name="Slide Number Placeholder 3"/>
          <p:cNvSpPr>
            <a:spLocks noGrp="1"/>
          </p:cNvSpPr>
          <p:nvPr>
            <p:ph type="sldNum" sz="quarter" idx="12"/>
          </p:nvPr>
        </p:nvSpPr>
        <p:spPr/>
        <p:txBody>
          <a:bodyPr/>
          <a:lstStyle/>
          <a:p>
            <a:fld id="{41C53790-7AF5-4EF3-AD55-5464ABE39D41}" type="slidenum">
              <a:rPr lang="en-US" smtClean="0"/>
              <a:t>4</a:t>
            </a:fld>
            <a:endParaRPr lang="en-US" dirty="0"/>
          </a:p>
        </p:txBody>
      </p:sp>
    </p:spTree>
    <p:extLst>
      <p:ext uri="{BB962C8B-B14F-4D97-AF65-F5344CB8AC3E}">
        <p14:creationId xmlns:p14="http://schemas.microsoft.com/office/powerpoint/2010/main" val="2602958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tx1"/>
                </a:solidFill>
                <a:latin typeface="Arial Black" panose="020B0A04020102020204" pitchFamily="34" charset="0"/>
              </a:rPr>
              <a:t>Highway Plan Projects - Families</a:t>
            </a:r>
            <a:endParaRPr lang="en-US" sz="4000"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527539" y="1845733"/>
            <a:ext cx="11013974" cy="4332043"/>
          </a:xfrm>
        </p:spPr>
        <p:txBody>
          <a:bodyPr>
            <a:normAutofit fontScale="92500" lnSpcReduction="10000"/>
          </a:bodyPr>
          <a:lstStyle/>
          <a:p>
            <a:pPr>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Item </a:t>
            </a:r>
            <a:r>
              <a:rPr lang="en-US" dirty="0">
                <a:latin typeface="Arial" panose="020B0604020202020204" pitchFamily="34" charset="0"/>
                <a:cs typeface="Arial" panose="020B0604020202020204" pitchFamily="34" charset="0"/>
              </a:rPr>
              <a:t>#’s </a:t>
            </a:r>
            <a:r>
              <a:rPr lang="en-US" u="sng" dirty="0">
                <a:latin typeface="Arial" panose="020B0604020202020204" pitchFamily="34" charset="0"/>
                <a:cs typeface="Arial" panose="020B0604020202020204" pitchFamily="34" charset="0"/>
              </a:rPr>
              <a:t>can be</a:t>
            </a:r>
            <a:r>
              <a:rPr lang="en-US" dirty="0">
                <a:latin typeface="Arial" panose="020B0604020202020204" pitchFamily="34" charset="0"/>
                <a:cs typeface="Arial" panose="020B0604020202020204" pitchFamily="34" charset="0"/>
              </a:rPr>
              <a:t> grouped into project </a:t>
            </a:r>
            <a:r>
              <a:rPr lang="en-US" dirty="0" smtClean="0">
                <a:latin typeface="Arial" panose="020B0604020202020204" pitchFamily="34" charset="0"/>
                <a:cs typeface="Arial" panose="020B0604020202020204" pitchFamily="34" charset="0"/>
              </a:rPr>
              <a:t>families for scoring on one CHAF. </a:t>
            </a:r>
          </a:p>
          <a:p>
            <a:pPr>
              <a:lnSpc>
                <a:spcPct val="150000"/>
              </a:lnSpc>
              <a:buFont typeface="Arial" panose="020B0604020202020204" pitchFamily="34" charset="0"/>
              <a:buChar char="•"/>
            </a:pPr>
            <a:r>
              <a:rPr lang="en-US" dirty="0">
                <a:latin typeface="Arial" panose="020B0604020202020204" pitchFamily="34" charset="0"/>
                <a:cs typeface="Arial" panose="020B0604020202020204" pitchFamily="34" charset="0"/>
              </a:rPr>
              <a:t>Projects must be combined to obtain independent utility/ benefit (i.e. a new road should not stop in a field, but tie back into the network).  </a:t>
            </a:r>
          </a:p>
          <a:p>
            <a:pPr>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entire family’s R, U, and C cost will be </a:t>
            </a:r>
            <a:r>
              <a:rPr lang="en-US" dirty="0" smtClean="0">
                <a:latin typeface="Arial" panose="020B0604020202020204" pitchFamily="34" charset="0"/>
                <a:cs typeface="Arial" panose="020B0604020202020204" pitchFamily="34" charset="0"/>
              </a:rPr>
              <a:t>combined.</a:t>
            </a:r>
          </a:p>
          <a:p>
            <a:pPr>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All </a:t>
            </a:r>
            <a:r>
              <a:rPr lang="en-US" dirty="0">
                <a:latin typeface="Arial" panose="020B0604020202020204" pitchFamily="34" charset="0"/>
                <a:cs typeface="Arial" panose="020B0604020202020204" pitchFamily="34" charset="0"/>
              </a:rPr>
              <a:t>projects covered by a single environmental document could be combined.  </a:t>
            </a:r>
            <a:endParaRPr lang="en-US" dirty="0" smtClean="0">
              <a:latin typeface="Arial" panose="020B0604020202020204" pitchFamily="34" charset="0"/>
              <a:cs typeface="Arial" panose="020B0604020202020204" pitchFamily="34" charset="0"/>
            </a:endParaRPr>
          </a:p>
          <a:p>
            <a:pPr>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All </a:t>
            </a:r>
            <a:r>
              <a:rPr lang="en-US" dirty="0">
                <a:latin typeface="Arial" panose="020B0604020202020204" pitchFamily="34" charset="0"/>
                <a:cs typeface="Arial" panose="020B0604020202020204" pitchFamily="34" charset="0"/>
              </a:rPr>
              <a:t>associated projects in a family will be evaluated by the </a:t>
            </a:r>
            <a:r>
              <a:rPr lang="en-US" dirty="0" smtClean="0">
                <a:latin typeface="Arial" panose="020B0604020202020204" pitchFamily="34" charset="0"/>
                <a:cs typeface="Arial" panose="020B0604020202020204" pitchFamily="34" charset="0"/>
              </a:rPr>
              <a:t>overall family </a:t>
            </a:r>
            <a:r>
              <a:rPr lang="en-US" dirty="0">
                <a:latin typeface="Arial" panose="020B0604020202020204" pitchFamily="34" charset="0"/>
                <a:cs typeface="Arial" panose="020B0604020202020204" pitchFamily="34" charset="0"/>
              </a:rPr>
              <a:t>data and </a:t>
            </a:r>
            <a:r>
              <a:rPr lang="en-US" dirty="0" smtClean="0">
                <a:latin typeface="Arial" panose="020B0604020202020204" pitchFamily="34" charset="0"/>
                <a:cs typeface="Arial" panose="020B0604020202020204" pitchFamily="34" charset="0"/>
              </a:rPr>
              <a:t>score.</a:t>
            </a:r>
          </a:p>
          <a:p>
            <a:pPr>
              <a:lnSpc>
                <a:spcPct val="150000"/>
              </a:lnSpc>
              <a:buFont typeface="Arial" panose="020B0604020202020204" pitchFamily="34" charset="0"/>
              <a:buChar char="•"/>
            </a:pPr>
            <a:r>
              <a:rPr lang="en-US" dirty="0" smtClean="0">
                <a:latin typeface="Arial" panose="020B0604020202020204" pitchFamily="34" charset="0"/>
                <a:cs typeface="Arial" panose="020B0604020202020204" pitchFamily="34" charset="0"/>
              </a:rPr>
              <a:t>The schedules for individual </a:t>
            </a:r>
            <a:r>
              <a:rPr lang="en-US" dirty="0">
                <a:latin typeface="Arial" panose="020B0604020202020204" pitchFamily="34" charset="0"/>
                <a:cs typeface="Arial" panose="020B0604020202020204" pitchFamily="34" charset="0"/>
              </a:rPr>
              <a:t>construction sections will be </a:t>
            </a:r>
            <a:r>
              <a:rPr lang="en-US" dirty="0" smtClean="0">
                <a:latin typeface="Arial" panose="020B0604020202020204" pitchFamily="34" charset="0"/>
                <a:cs typeface="Arial" panose="020B0604020202020204" pitchFamily="34" charset="0"/>
              </a:rPr>
              <a:t>considered during </a:t>
            </a:r>
            <a:r>
              <a:rPr lang="en-US" dirty="0">
                <a:latin typeface="Arial" panose="020B0604020202020204" pitchFamily="34" charset="0"/>
                <a:cs typeface="Arial" panose="020B0604020202020204" pitchFamily="34" charset="0"/>
              </a:rPr>
              <a:t>the programming step with dates gathered from SYP or in consultation with District </a:t>
            </a:r>
            <a:r>
              <a:rPr lang="en-US" dirty="0" smtClean="0">
                <a:latin typeface="Arial" panose="020B0604020202020204" pitchFamily="34" charset="0"/>
                <a:cs typeface="Arial" panose="020B0604020202020204" pitchFamily="34" charset="0"/>
              </a:rPr>
              <a:t>Offices.</a:t>
            </a:r>
          </a:p>
          <a:p>
            <a:endParaRPr lang="en-US" sz="3200" dirty="0"/>
          </a:p>
        </p:txBody>
      </p:sp>
      <p:sp>
        <p:nvSpPr>
          <p:cNvPr id="4" name="Slide Number Placeholder 3"/>
          <p:cNvSpPr>
            <a:spLocks noGrp="1"/>
          </p:cNvSpPr>
          <p:nvPr>
            <p:ph type="sldNum" sz="quarter" idx="12"/>
          </p:nvPr>
        </p:nvSpPr>
        <p:spPr/>
        <p:txBody>
          <a:bodyPr/>
          <a:lstStyle/>
          <a:p>
            <a:fld id="{41C53790-7AF5-4EF3-AD55-5464ABE39D41}" type="slidenum">
              <a:rPr lang="en-US" smtClean="0"/>
              <a:t>5</a:t>
            </a:fld>
            <a:endParaRPr lang="en-US" dirty="0"/>
          </a:p>
        </p:txBody>
      </p:sp>
    </p:spTree>
    <p:extLst>
      <p:ext uri="{BB962C8B-B14F-4D97-AF65-F5344CB8AC3E}">
        <p14:creationId xmlns:p14="http://schemas.microsoft.com/office/powerpoint/2010/main" val="1440964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chemeClr val="tx1"/>
                </a:solidFill>
                <a:latin typeface="Arial Black" panose="020B0A04020102020204" pitchFamily="34" charset="0"/>
              </a:rPr>
              <a:t>CHAF  Projects /  New Projects- Sponsorship</a:t>
            </a:r>
            <a:endParaRPr lang="en-US" sz="3600" dirty="0">
              <a:solidFill>
                <a:schemeClr val="tx1"/>
              </a:solidFill>
            </a:endParaRPr>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New projects can be sponsored until 3/15/19</a:t>
            </a:r>
          </a:p>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New CHAFs can be created until 3/1/19</a:t>
            </a:r>
          </a:p>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To sponsor a project it must be entered in CHAF</a:t>
            </a:r>
          </a:p>
          <a:p>
            <a:pPr>
              <a:lnSpc>
                <a:spcPct val="150000"/>
              </a:lnSpc>
              <a:buFont typeface="Arial" panose="020B0604020202020204" pitchFamily="34" charset="0"/>
              <a:buChar char="•"/>
            </a:pPr>
            <a:r>
              <a:rPr lang="en-US" sz="3200" dirty="0" smtClean="0">
                <a:latin typeface="Arial" panose="020B0604020202020204" pitchFamily="34" charset="0"/>
                <a:cs typeface="Arial" panose="020B0604020202020204" pitchFamily="34" charset="0"/>
              </a:rPr>
              <a:t>All of  the current Highway Plan projects are in CHAF </a:t>
            </a:r>
          </a:p>
          <a:p>
            <a:pPr marL="0" indent="0">
              <a:lnSpc>
                <a:spcPct val="150000"/>
              </a:lnSpc>
              <a:buNone/>
            </a:pPr>
            <a:endParaRPr lang="en-US" dirty="0" smtClean="0"/>
          </a:p>
          <a:p>
            <a:pPr marL="0" indent="0">
              <a:buNone/>
            </a:pPr>
            <a:endParaRPr lang="en-US" dirty="0" smtClean="0"/>
          </a:p>
        </p:txBody>
      </p:sp>
      <p:sp>
        <p:nvSpPr>
          <p:cNvPr id="4" name="Slide Number Placeholder 3"/>
          <p:cNvSpPr>
            <a:spLocks noGrp="1"/>
          </p:cNvSpPr>
          <p:nvPr>
            <p:ph type="sldNum" sz="quarter" idx="12"/>
          </p:nvPr>
        </p:nvSpPr>
        <p:spPr/>
        <p:txBody>
          <a:bodyPr/>
          <a:lstStyle/>
          <a:p>
            <a:fld id="{41C53790-7AF5-4EF3-AD55-5464ABE39D41}" type="slidenum">
              <a:rPr lang="en-US" smtClean="0"/>
              <a:t>6</a:t>
            </a:fld>
            <a:endParaRPr lang="en-US" dirty="0"/>
          </a:p>
        </p:txBody>
      </p:sp>
    </p:spTree>
    <p:extLst>
      <p:ext uri="{BB962C8B-B14F-4D97-AF65-F5344CB8AC3E}">
        <p14:creationId xmlns:p14="http://schemas.microsoft.com/office/powerpoint/2010/main" val="200177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286604"/>
            <a:ext cx="11781692" cy="1143612"/>
          </a:xfrm>
        </p:spPr>
        <p:txBody>
          <a:bodyPr>
            <a:normAutofit fontScale="90000"/>
          </a:bodyPr>
          <a:lstStyle/>
          <a:p>
            <a:r>
              <a:rPr lang="en-US" b="1" dirty="0">
                <a:latin typeface="Arial" panose="020B0604020202020204" pitchFamily="34" charset="0"/>
                <a:cs typeface="Arial" panose="020B0604020202020204" pitchFamily="34" charset="0"/>
              </a:rPr>
              <a:t>SHIFT P</a:t>
            </a:r>
            <a:r>
              <a:rPr lang="en-US" b="1" dirty="0" smtClean="0">
                <a:latin typeface="Arial" panose="020B0604020202020204" pitchFamily="34" charset="0"/>
                <a:cs typeface="Arial" panose="020B0604020202020204" pitchFamily="34" charset="0"/>
              </a:rPr>
              <a:t>rioritization </a:t>
            </a:r>
            <a:r>
              <a:rPr lang="en-US" b="1" dirty="0">
                <a:latin typeface="Arial" panose="020B0604020202020204" pitchFamily="34" charset="0"/>
                <a:cs typeface="Arial" panose="020B0604020202020204" pitchFamily="34" charset="0"/>
              </a:rPr>
              <a:t>and </a:t>
            </a:r>
            <a:r>
              <a:rPr lang="en-US" b="1" dirty="0" smtClean="0">
                <a:latin typeface="Arial" panose="020B0604020202020204" pitchFamily="34" charset="0"/>
                <a:cs typeface="Arial" panose="020B0604020202020204" pitchFamily="34" charset="0"/>
              </a:rPr>
              <a:t>Reporting Websites</a:t>
            </a:r>
            <a:endParaRPr lang="en-US" sz="36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22999" y="1857022"/>
            <a:ext cx="10918514" cy="4332043"/>
          </a:xfrm>
        </p:spPr>
        <p:txBody>
          <a:bodyPr>
            <a:normAutofit/>
          </a:bodyPr>
          <a:lstStyle/>
          <a:p>
            <a:pPr marL="201168" lvl="1" indent="0" algn="ctr">
              <a:lnSpc>
                <a:spcPct val="200000"/>
              </a:lnSpc>
              <a:buNone/>
            </a:pPr>
            <a:r>
              <a:rPr lang="en-US" sz="3000" dirty="0" smtClean="0">
                <a:latin typeface="Arial" panose="020B0604020202020204" pitchFamily="34" charset="0"/>
                <a:cs typeface="Arial" panose="020B0604020202020204" pitchFamily="34" charset="0"/>
                <a:hlinkClick r:id="rId3"/>
              </a:rPr>
              <a:t>http</a:t>
            </a:r>
            <a:r>
              <a:rPr lang="en-US" sz="3000" dirty="0">
                <a:latin typeface="Arial" panose="020B0604020202020204" pitchFamily="34" charset="0"/>
                <a:cs typeface="Arial" panose="020B0604020202020204" pitchFamily="34" charset="0"/>
                <a:hlinkClick r:id="rId3"/>
              </a:rPr>
              <a:t>://</a:t>
            </a:r>
            <a:r>
              <a:rPr lang="en-US" sz="3000" dirty="0" smtClean="0">
                <a:latin typeface="Arial" panose="020B0604020202020204" pitchFamily="34" charset="0"/>
                <a:cs typeface="Arial" panose="020B0604020202020204" pitchFamily="34" charset="0"/>
                <a:hlinkClick r:id="rId3"/>
              </a:rPr>
              <a:t>pmtoolbox.kytc.ky.gov/AddScore.html</a:t>
            </a:r>
            <a:endParaRPr lang="en-US" sz="3000" dirty="0" smtClean="0">
              <a:latin typeface="Arial" panose="020B0604020202020204" pitchFamily="34" charset="0"/>
              <a:cs typeface="Arial" panose="020B0604020202020204" pitchFamily="34" charset="0"/>
            </a:endParaRPr>
          </a:p>
          <a:p>
            <a:pPr marL="201168" lvl="1" indent="0" algn="ctr">
              <a:lnSpc>
                <a:spcPct val="200000"/>
              </a:lnSpc>
              <a:buNone/>
            </a:pPr>
            <a:r>
              <a:rPr lang="en-US" sz="3000" dirty="0">
                <a:latin typeface="Arial" panose="020B0604020202020204" pitchFamily="34" charset="0"/>
                <a:cs typeface="Arial" panose="020B0604020202020204" pitchFamily="34" charset="0"/>
                <a:hlinkClick r:id="rId4"/>
              </a:rPr>
              <a:t>http://</a:t>
            </a:r>
            <a:r>
              <a:rPr lang="en-US" sz="3000" dirty="0" smtClean="0">
                <a:latin typeface="Arial" panose="020B0604020202020204" pitchFamily="34" charset="0"/>
                <a:cs typeface="Arial" panose="020B0604020202020204" pitchFamily="34" charset="0"/>
                <a:hlinkClick r:id="rId4"/>
              </a:rPr>
              <a:t>pmtoolbox.kytc.ky.gov/DistScore.html</a:t>
            </a:r>
            <a:endParaRPr lang="en-US" sz="3000" dirty="0" smtClean="0">
              <a:latin typeface="Arial" panose="020B0604020202020204" pitchFamily="34" charset="0"/>
              <a:cs typeface="Arial" panose="020B0604020202020204" pitchFamily="34" charset="0"/>
            </a:endParaRPr>
          </a:p>
          <a:p>
            <a:pPr marL="201168" lvl="1" indent="0" algn="ctr">
              <a:lnSpc>
                <a:spcPct val="200000"/>
              </a:lnSpc>
              <a:buNone/>
            </a:pPr>
            <a:r>
              <a:rPr lang="en-US" sz="3000" dirty="0">
                <a:latin typeface="Arial" panose="020B0604020202020204" pitchFamily="34" charset="0"/>
                <a:cs typeface="Arial" panose="020B0604020202020204" pitchFamily="34" charset="0"/>
                <a:hlinkClick r:id="rId5"/>
              </a:rPr>
              <a:t>http://</a:t>
            </a:r>
            <a:r>
              <a:rPr lang="en-US" sz="3000" dirty="0" smtClean="0">
                <a:latin typeface="Arial" panose="020B0604020202020204" pitchFamily="34" charset="0"/>
                <a:cs typeface="Arial" panose="020B0604020202020204" pitchFamily="34" charset="0"/>
                <a:hlinkClick r:id="rId5"/>
              </a:rPr>
              <a:t>pmtoolbox.kytc.ky.gov/MPOScore.html</a:t>
            </a:r>
            <a:endParaRPr lang="en-US" sz="3000" dirty="0" smtClean="0">
              <a:latin typeface="Arial" panose="020B0604020202020204" pitchFamily="34" charset="0"/>
              <a:cs typeface="Arial" panose="020B0604020202020204" pitchFamily="34" charset="0"/>
            </a:endParaRPr>
          </a:p>
          <a:p>
            <a:pPr marL="201168" lvl="1" indent="0" algn="ctr">
              <a:lnSpc>
                <a:spcPct val="200000"/>
              </a:lnSpc>
              <a:buNone/>
            </a:pPr>
            <a:r>
              <a:rPr lang="en-US" sz="3000" dirty="0" smtClean="0">
                <a:latin typeface="Arial" panose="020B0604020202020204" pitchFamily="34" charset="0"/>
                <a:cs typeface="Arial" panose="020B0604020202020204" pitchFamily="34" charset="0"/>
              </a:rPr>
              <a:t>Project lists posted</a:t>
            </a:r>
          </a:p>
        </p:txBody>
      </p:sp>
      <p:sp>
        <p:nvSpPr>
          <p:cNvPr id="4" name="Slide Number Placeholder 3"/>
          <p:cNvSpPr>
            <a:spLocks noGrp="1"/>
          </p:cNvSpPr>
          <p:nvPr>
            <p:ph type="sldNum" sz="quarter" idx="12"/>
          </p:nvPr>
        </p:nvSpPr>
        <p:spPr/>
        <p:txBody>
          <a:bodyPr/>
          <a:lstStyle/>
          <a:p>
            <a:fld id="{41C53790-7AF5-4EF3-AD55-5464ABE39D41}" type="slidenum">
              <a:rPr lang="en-US" smtClean="0"/>
              <a:t>7</a:t>
            </a:fld>
            <a:endParaRPr lang="en-US" dirty="0"/>
          </a:p>
        </p:txBody>
      </p:sp>
    </p:spTree>
    <p:extLst>
      <p:ext uri="{BB962C8B-B14F-4D97-AF65-F5344CB8AC3E}">
        <p14:creationId xmlns:p14="http://schemas.microsoft.com/office/powerpoint/2010/main" val="2759171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4EF9B4B-D6F2-4C51-AA3B-F1E183FB2E23}" type="slidenum">
              <a:rPr lang="en-US" smtClean="0"/>
              <a:t>8</a:t>
            </a:fld>
            <a:endParaRPr lang="en-US"/>
          </a:p>
        </p:txBody>
      </p:sp>
      <p:sp>
        <p:nvSpPr>
          <p:cNvPr id="11" name="Title 1"/>
          <p:cNvSpPr txBox="1">
            <a:spLocks/>
          </p:cNvSpPr>
          <p:nvPr/>
        </p:nvSpPr>
        <p:spPr>
          <a:xfrm>
            <a:off x="1097280" y="286603"/>
            <a:ext cx="968795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b="1" dirty="0" smtClean="0"/>
              <a:t>2018 Highway Plan Project File</a:t>
            </a:r>
            <a:endParaRPr lang="en-US" b="1" dirty="0"/>
          </a:p>
        </p:txBody>
      </p:sp>
      <p:sp>
        <p:nvSpPr>
          <p:cNvPr id="12" name="TextBox 11"/>
          <p:cNvSpPr txBox="1"/>
          <p:nvPr/>
        </p:nvSpPr>
        <p:spPr>
          <a:xfrm>
            <a:off x="1378633" y="4278924"/>
            <a:ext cx="9833849"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Projects eligible for sponsorship</a:t>
            </a:r>
          </a:p>
          <a:p>
            <a:pPr marL="285750" indent="-285750">
              <a:buFont typeface="Arial" panose="020B0604020202020204" pitchFamily="34" charset="0"/>
              <a:buChar char="•"/>
            </a:pPr>
            <a:r>
              <a:rPr lang="en-US" sz="2800" dirty="0" smtClean="0"/>
              <a:t>CHAF ID for each Item #, there may be multiple</a:t>
            </a:r>
          </a:p>
          <a:p>
            <a:pPr marL="285750" indent="-285750">
              <a:buFont typeface="Arial" panose="020B0604020202020204" pitchFamily="34" charset="0"/>
              <a:buChar char="•"/>
            </a:pPr>
            <a:r>
              <a:rPr lang="en-US" sz="2800" dirty="0" smtClean="0"/>
              <a:t>NHS “Y” if &gt;50% of the project is on a NHS route</a:t>
            </a:r>
          </a:p>
        </p:txBody>
      </p:sp>
      <p:pic>
        <p:nvPicPr>
          <p:cNvPr id="13" name="Picture 12"/>
          <p:cNvPicPr>
            <a:picLocks noChangeAspect="1"/>
          </p:cNvPicPr>
          <p:nvPr/>
        </p:nvPicPr>
        <p:blipFill>
          <a:blip r:embed="rId3"/>
          <a:stretch>
            <a:fillRect/>
          </a:stretch>
        </p:blipFill>
        <p:spPr>
          <a:xfrm>
            <a:off x="121215" y="1530181"/>
            <a:ext cx="11640079" cy="2566254"/>
          </a:xfrm>
          <a:prstGeom prst="rect">
            <a:avLst/>
          </a:prstGeom>
        </p:spPr>
      </p:pic>
    </p:spTree>
    <p:extLst>
      <p:ext uri="{BB962C8B-B14F-4D97-AF65-F5344CB8AC3E}">
        <p14:creationId xmlns:p14="http://schemas.microsoft.com/office/powerpoint/2010/main" val="41491401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34EF9B4B-D6F2-4C51-AA3B-F1E183FB2E23}" type="slidenum">
              <a:rPr lang="en-US" smtClean="0"/>
              <a:t>9</a:t>
            </a:fld>
            <a:endParaRPr lang="en-US"/>
          </a:p>
        </p:txBody>
      </p:sp>
      <p:pic>
        <p:nvPicPr>
          <p:cNvPr id="8" name="Picture 7"/>
          <p:cNvPicPr>
            <a:picLocks noChangeAspect="1"/>
          </p:cNvPicPr>
          <p:nvPr/>
        </p:nvPicPr>
        <p:blipFill>
          <a:blip r:embed="rId3"/>
          <a:stretch>
            <a:fillRect/>
          </a:stretch>
        </p:blipFill>
        <p:spPr>
          <a:xfrm>
            <a:off x="0" y="1737360"/>
            <a:ext cx="11981707" cy="2365717"/>
          </a:xfrm>
          <a:prstGeom prst="rect">
            <a:avLst/>
          </a:prstGeom>
        </p:spPr>
      </p:pic>
      <p:sp>
        <p:nvSpPr>
          <p:cNvPr id="11" name="Title 1"/>
          <p:cNvSpPr txBox="1">
            <a:spLocks/>
          </p:cNvSpPr>
          <p:nvPr/>
        </p:nvSpPr>
        <p:spPr>
          <a:xfrm>
            <a:off x="1097280" y="286603"/>
            <a:ext cx="968795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b="1" dirty="0" smtClean="0"/>
              <a:t>Active CHAF File</a:t>
            </a:r>
            <a:endParaRPr lang="en-US" b="1" dirty="0"/>
          </a:p>
        </p:txBody>
      </p:sp>
      <p:sp>
        <p:nvSpPr>
          <p:cNvPr id="12" name="TextBox 11"/>
          <p:cNvSpPr txBox="1"/>
          <p:nvPr/>
        </p:nvSpPr>
        <p:spPr>
          <a:xfrm>
            <a:off x="1378633" y="4278924"/>
            <a:ext cx="9833849"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t>Projects eligible for sponsorship</a:t>
            </a:r>
          </a:p>
          <a:p>
            <a:pPr marL="285750" indent="-285750">
              <a:buFont typeface="Arial" panose="020B0604020202020204" pitchFamily="34" charset="0"/>
              <a:buChar char="•"/>
            </a:pPr>
            <a:r>
              <a:rPr lang="en-US" sz="2800" dirty="0" smtClean="0"/>
              <a:t>SYP information for projects with item #’s </a:t>
            </a:r>
          </a:p>
          <a:p>
            <a:pPr marL="285750" indent="-285750">
              <a:buFont typeface="Arial" panose="020B0604020202020204" pitchFamily="34" charset="0"/>
              <a:buChar char="•"/>
            </a:pPr>
            <a:r>
              <a:rPr lang="en-US" sz="2800" dirty="0" smtClean="0"/>
              <a:t>Displays the 1</a:t>
            </a:r>
            <a:r>
              <a:rPr lang="en-US" sz="2800" baseline="30000" dirty="0" smtClean="0"/>
              <a:t>st</a:t>
            </a:r>
            <a:r>
              <a:rPr lang="en-US" sz="2800" dirty="0" smtClean="0"/>
              <a:t> route information</a:t>
            </a:r>
          </a:p>
          <a:p>
            <a:pPr marL="285750" indent="-285750">
              <a:buFont typeface="Arial" panose="020B0604020202020204" pitchFamily="34" charset="0"/>
              <a:buChar char="•"/>
            </a:pPr>
            <a:r>
              <a:rPr lang="en-US" sz="2800" dirty="0" smtClean="0"/>
              <a:t>NHS “Y” if &gt;50% of the project is on a NHS route</a:t>
            </a:r>
          </a:p>
        </p:txBody>
      </p:sp>
    </p:spTree>
    <p:extLst>
      <p:ext uri="{BB962C8B-B14F-4D97-AF65-F5344CB8AC3E}">
        <p14:creationId xmlns:p14="http://schemas.microsoft.com/office/powerpoint/2010/main" val="3946185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AE620AAE2AEB4487F1A743D73B8D7F" ma:contentTypeVersion="0" ma:contentTypeDescription="Create a new document." ma:contentTypeScope="" ma:versionID="88ce93165ea32dc532d4576520ece2b9">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7F5D95-FE56-4985-B23F-A8E746F29A35}"/>
</file>

<file path=customXml/itemProps2.xml><?xml version="1.0" encoding="utf-8"?>
<ds:datastoreItem xmlns:ds="http://schemas.openxmlformats.org/officeDocument/2006/customXml" ds:itemID="{89FA6AC6-C566-4F3E-B260-7484A9F352B5}"/>
</file>

<file path=customXml/itemProps3.xml><?xml version="1.0" encoding="utf-8"?>
<ds:datastoreItem xmlns:ds="http://schemas.openxmlformats.org/officeDocument/2006/customXml" ds:itemID="{BDE60791-9580-4F2A-809E-47E35E100A6A}"/>
</file>

<file path=docProps/app.xml><?xml version="1.0" encoding="utf-8"?>
<Properties xmlns="http://schemas.openxmlformats.org/officeDocument/2006/extended-properties" xmlns:vt="http://schemas.openxmlformats.org/officeDocument/2006/docPropsVTypes">
  <Template/>
  <TotalTime>2040</TotalTime>
  <Words>1297</Words>
  <Application>Microsoft Office PowerPoint</Application>
  <PresentationFormat>Widescreen</PresentationFormat>
  <Paragraphs>318</Paragraphs>
  <Slides>16</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Arial Black</vt:lpstr>
      <vt:lpstr>Calibri</vt:lpstr>
      <vt:lpstr>Calibri Light</vt:lpstr>
      <vt:lpstr>Tahoma</vt:lpstr>
      <vt:lpstr>Times New Roman</vt:lpstr>
      <vt:lpstr>Wingdings</vt:lpstr>
      <vt:lpstr>Retrospect</vt:lpstr>
      <vt:lpstr>PowerPoint Presentation</vt:lpstr>
      <vt:lpstr> Strategic Highway Investment Formula for Tomorrow</vt:lpstr>
      <vt:lpstr>Highway Plan Projects – Committed Projects</vt:lpstr>
      <vt:lpstr> Highway Plan Projects – Sponsorship</vt:lpstr>
      <vt:lpstr>Highway Plan Projects - Families</vt:lpstr>
      <vt:lpstr>CHAF  Projects /  New Projects- Sponsorship</vt:lpstr>
      <vt:lpstr>SHIFT Prioritization and Reporting Websites</vt:lpstr>
      <vt:lpstr>PowerPoint Presentation</vt:lpstr>
      <vt:lpstr>PowerPoint Presentation</vt:lpstr>
      <vt:lpstr>2020 Sponsorship Allowances</vt:lpstr>
      <vt:lpstr>Sponsorship Phase Key Points </vt:lpstr>
      <vt:lpstr>How to Sponsor a Project in CHAF</vt:lpstr>
      <vt:lpstr>PowerPoint Presentation</vt:lpstr>
      <vt:lpstr>PowerPoint Presentation</vt:lpstr>
      <vt:lpstr>PowerPoint Presentation</vt:lpstr>
      <vt:lpstr>Questions?</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Sponsorship</dc:title>
  <dc:creator>Vaughan, Eileen (KYTC)</dc:creator>
  <cp:lastModifiedBy>Mills, Deanna P (KYTC)</cp:lastModifiedBy>
  <cp:revision>57</cp:revision>
  <dcterms:created xsi:type="dcterms:W3CDTF">2018-10-24T19:17:35Z</dcterms:created>
  <dcterms:modified xsi:type="dcterms:W3CDTF">2019-01-15T21:09:06Z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0x010100B4AE620AAE2AEB4487F1A743D73B8D7F</vt:lpwstr>
  </property>
</Properties>
</file>